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9" r:id="rId2"/>
    <p:sldId id="270" r:id="rId3"/>
    <p:sldId id="391" r:id="rId4"/>
    <p:sldId id="392" r:id="rId5"/>
    <p:sldId id="272" r:id="rId6"/>
    <p:sldId id="276" r:id="rId7"/>
    <p:sldId id="373" r:id="rId8"/>
    <p:sldId id="380" r:id="rId9"/>
    <p:sldId id="382" r:id="rId10"/>
    <p:sldId id="389" r:id="rId11"/>
    <p:sldId id="275" r:id="rId12"/>
    <p:sldId id="393" r:id="rId13"/>
    <p:sldId id="394" r:id="rId14"/>
    <p:sldId id="397" r:id="rId15"/>
    <p:sldId id="274" r:id="rId16"/>
    <p:sldId id="396" r:id="rId17"/>
    <p:sldId id="395" r:id="rId18"/>
    <p:sldId id="398" r:id="rId19"/>
    <p:sldId id="399" r:id="rId20"/>
    <p:sldId id="387" r:id="rId21"/>
    <p:sldId id="386" r:id="rId22"/>
    <p:sldId id="388"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Weese" initials="" lastIdx="0" clrIdx="0"/>
  <p:cmAuthor id="7" name="U0141338" initials="AB" lastIdx="257" clrIdx="7"/>
  <p:cmAuthor id="1" name="dransom" initials="d" lastIdx="83" clrIdx="1"/>
  <p:cmAuthor id="8" name="HD" initials="H" lastIdx="54" clrIdx="8"/>
  <p:cmAuthor id="2" name="Brian Weese" initials="PP" lastIdx="0" clrIdx="2"/>
  <p:cmAuthor id="3" name="baue0930" initials="b" lastIdx="35" clrIdx="3"/>
  <p:cmAuthor id="4" name="Brian Weese" initials="P" lastIdx="0" clrIdx="4"/>
  <p:cmAuthor id="5" name="Diane Ransom" initials="DR" lastIdx="100" clrIdx="5"/>
  <p:cmAuthor id="6" name="Brian Weese" initials="BW"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C9"/>
    <a:srgbClr val="E16B00"/>
    <a:srgbClr val="2F72AE"/>
    <a:srgbClr val="990099"/>
    <a:srgbClr val="664465"/>
    <a:srgbClr val="005683"/>
    <a:srgbClr val="8C601B"/>
    <a:srgbClr val="369B90"/>
    <a:srgbClr val="4A3A2B"/>
    <a:srgbClr val="8C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1" autoAdjust="0"/>
    <p:restoredTop sz="63020" autoAdjust="0"/>
  </p:normalViewPr>
  <p:slideViewPr>
    <p:cSldViewPr>
      <p:cViewPr>
        <p:scale>
          <a:sx n="90" d="100"/>
          <a:sy n="90" d="100"/>
        </p:scale>
        <p:origin x="-116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500" y="3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2"/>
            <a:ext cx="3037840" cy="464819"/>
          </a:xfrm>
          <a:prstGeom prst="rect">
            <a:avLst/>
          </a:prstGeom>
          <a:noFill/>
          <a:ln w="9525">
            <a:noFill/>
            <a:miter lim="800000"/>
            <a:headEnd/>
            <a:tailEnd/>
          </a:ln>
          <a:effectLst/>
        </p:spPr>
        <p:txBody>
          <a:bodyPr vert="horz" wrap="square" lIns="93553" tIns="46777" rIns="93553" bIns="46777" numCol="1" anchor="t" anchorCtr="0" compatLnSpc="1">
            <a:prstTxWarp prst="textNoShape">
              <a:avLst/>
            </a:prstTxWarp>
          </a:bodyPr>
          <a:lstStyle>
            <a:lvl1pPr>
              <a:defRPr sz="1200"/>
            </a:lvl1pPr>
          </a:lstStyle>
          <a:p>
            <a:endParaRPr lang="en-US" dirty="0"/>
          </a:p>
        </p:txBody>
      </p:sp>
      <p:sp>
        <p:nvSpPr>
          <p:cNvPr id="45059" name="Rectangle 3"/>
          <p:cNvSpPr>
            <a:spLocks noGrp="1" noChangeArrowheads="1"/>
          </p:cNvSpPr>
          <p:nvPr>
            <p:ph type="dt" sz="quarter" idx="1"/>
          </p:nvPr>
        </p:nvSpPr>
        <p:spPr bwMode="auto">
          <a:xfrm>
            <a:off x="3972560" y="2"/>
            <a:ext cx="3037840" cy="464819"/>
          </a:xfrm>
          <a:prstGeom prst="rect">
            <a:avLst/>
          </a:prstGeom>
          <a:noFill/>
          <a:ln w="9525">
            <a:noFill/>
            <a:miter lim="800000"/>
            <a:headEnd/>
            <a:tailEnd/>
          </a:ln>
          <a:effectLst/>
        </p:spPr>
        <p:txBody>
          <a:bodyPr vert="horz" wrap="square" lIns="93553" tIns="46777" rIns="93553" bIns="46777" numCol="1" anchor="t" anchorCtr="0" compatLnSpc="1">
            <a:prstTxWarp prst="textNoShape">
              <a:avLst/>
            </a:prstTxWarp>
          </a:bodyPr>
          <a:lstStyle>
            <a:lvl1pPr algn="r">
              <a:defRPr sz="1200"/>
            </a:lvl1pPr>
          </a:lstStyle>
          <a:p>
            <a:endParaRPr lang="en-US" dirty="0"/>
          </a:p>
        </p:txBody>
      </p:sp>
      <p:sp>
        <p:nvSpPr>
          <p:cNvPr id="45060" name="Rectangle 4"/>
          <p:cNvSpPr>
            <a:spLocks noGrp="1" noChangeArrowheads="1"/>
          </p:cNvSpPr>
          <p:nvPr>
            <p:ph type="ftr" sz="quarter" idx="2"/>
          </p:nvPr>
        </p:nvSpPr>
        <p:spPr bwMode="auto">
          <a:xfrm>
            <a:off x="1" y="8831582"/>
            <a:ext cx="3037840" cy="464819"/>
          </a:xfrm>
          <a:prstGeom prst="rect">
            <a:avLst/>
          </a:prstGeom>
          <a:noFill/>
          <a:ln w="9525">
            <a:noFill/>
            <a:miter lim="800000"/>
            <a:headEnd/>
            <a:tailEnd/>
          </a:ln>
          <a:effectLst/>
        </p:spPr>
        <p:txBody>
          <a:bodyPr vert="horz" wrap="square" lIns="93553" tIns="46777" rIns="93553" bIns="46777" numCol="1" anchor="b" anchorCtr="0" compatLnSpc="1">
            <a:prstTxWarp prst="textNoShape">
              <a:avLst/>
            </a:prstTxWarp>
          </a:bodyPr>
          <a:lstStyle>
            <a:lvl1pPr>
              <a:defRPr sz="1200"/>
            </a:lvl1pPr>
          </a:lstStyle>
          <a:p>
            <a:endParaRPr lang="en-US" dirty="0"/>
          </a:p>
        </p:txBody>
      </p:sp>
      <p:sp>
        <p:nvSpPr>
          <p:cNvPr id="45061" name="Rectangle 5"/>
          <p:cNvSpPr>
            <a:spLocks noGrp="1" noChangeArrowheads="1"/>
          </p:cNvSpPr>
          <p:nvPr>
            <p:ph type="sldNum" sz="quarter" idx="3"/>
          </p:nvPr>
        </p:nvSpPr>
        <p:spPr bwMode="auto">
          <a:xfrm>
            <a:off x="3972560" y="8831582"/>
            <a:ext cx="3037840" cy="464819"/>
          </a:xfrm>
          <a:prstGeom prst="rect">
            <a:avLst/>
          </a:prstGeom>
          <a:noFill/>
          <a:ln w="9525">
            <a:noFill/>
            <a:miter lim="800000"/>
            <a:headEnd/>
            <a:tailEnd/>
          </a:ln>
          <a:effectLst/>
        </p:spPr>
        <p:txBody>
          <a:bodyPr vert="horz" wrap="square" lIns="93553" tIns="46777" rIns="93553" bIns="46777" numCol="1" anchor="b" anchorCtr="0" compatLnSpc="1">
            <a:prstTxWarp prst="textNoShape">
              <a:avLst/>
            </a:prstTxWarp>
          </a:bodyPr>
          <a:lstStyle>
            <a:lvl1pPr algn="r">
              <a:defRPr sz="1200"/>
            </a:lvl1pPr>
          </a:lstStyle>
          <a:p>
            <a:fld id="{2BF28CE3-94E2-4436-A409-E846FF3169C3}" type="slidenum">
              <a:rPr lang="en-US"/>
              <a:pPr/>
              <a:t>‹#›</a:t>
            </a:fld>
            <a:endParaRPr lang="en-US" dirty="0"/>
          </a:p>
        </p:txBody>
      </p:sp>
    </p:spTree>
    <p:extLst>
      <p:ext uri="{BB962C8B-B14F-4D97-AF65-F5344CB8AC3E}">
        <p14:creationId xmlns:p14="http://schemas.microsoft.com/office/powerpoint/2010/main" val="2409593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2"/>
            <a:ext cx="3037840" cy="464819"/>
          </a:xfrm>
          <a:prstGeom prst="rect">
            <a:avLst/>
          </a:prstGeom>
          <a:noFill/>
          <a:ln w="9525">
            <a:noFill/>
            <a:miter lim="800000"/>
            <a:headEnd/>
            <a:tailEnd/>
          </a:ln>
          <a:effectLst/>
        </p:spPr>
        <p:txBody>
          <a:bodyPr vert="horz" wrap="square" lIns="93553" tIns="46777" rIns="93553" bIns="46777" numCol="1" anchor="t" anchorCtr="0" compatLnSpc="1">
            <a:prstTxWarp prst="textNoShape">
              <a:avLst/>
            </a:prstTxWarp>
          </a:bodyPr>
          <a:lstStyle>
            <a:lvl1pPr>
              <a:defRPr sz="1200"/>
            </a:lvl1pPr>
          </a:lstStyle>
          <a:p>
            <a:endParaRPr lang="en-US" dirty="0"/>
          </a:p>
        </p:txBody>
      </p:sp>
      <p:sp>
        <p:nvSpPr>
          <p:cNvPr id="77827" name="Rectangle 3"/>
          <p:cNvSpPr>
            <a:spLocks noGrp="1" noChangeArrowheads="1"/>
          </p:cNvSpPr>
          <p:nvPr>
            <p:ph type="dt" idx="1"/>
          </p:nvPr>
        </p:nvSpPr>
        <p:spPr bwMode="auto">
          <a:xfrm>
            <a:off x="3972560" y="2"/>
            <a:ext cx="3037840" cy="464819"/>
          </a:xfrm>
          <a:prstGeom prst="rect">
            <a:avLst/>
          </a:prstGeom>
          <a:noFill/>
          <a:ln w="9525">
            <a:noFill/>
            <a:miter lim="800000"/>
            <a:headEnd/>
            <a:tailEnd/>
          </a:ln>
          <a:effectLst/>
        </p:spPr>
        <p:txBody>
          <a:bodyPr vert="horz" wrap="square" lIns="93553" tIns="46777" rIns="93553" bIns="46777"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81100" y="619125"/>
            <a:ext cx="4648200" cy="348615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934720" y="4415791"/>
            <a:ext cx="5140960" cy="4183380"/>
          </a:xfrm>
          <a:prstGeom prst="rect">
            <a:avLst/>
          </a:prstGeom>
          <a:noFill/>
          <a:ln w="9525">
            <a:noFill/>
            <a:miter lim="800000"/>
            <a:headEnd/>
            <a:tailEnd/>
          </a:ln>
          <a:effectLst/>
        </p:spPr>
        <p:txBody>
          <a:bodyPr vert="horz" wrap="square" lIns="93553" tIns="46777" rIns="93553" bIns="4677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7830" name="Rectangle 6"/>
          <p:cNvSpPr>
            <a:spLocks noGrp="1" noChangeArrowheads="1"/>
          </p:cNvSpPr>
          <p:nvPr>
            <p:ph type="ftr" sz="quarter" idx="4"/>
          </p:nvPr>
        </p:nvSpPr>
        <p:spPr bwMode="auto">
          <a:xfrm>
            <a:off x="1" y="8831582"/>
            <a:ext cx="3037840" cy="464819"/>
          </a:xfrm>
          <a:prstGeom prst="rect">
            <a:avLst/>
          </a:prstGeom>
          <a:noFill/>
          <a:ln w="9525">
            <a:noFill/>
            <a:miter lim="800000"/>
            <a:headEnd/>
            <a:tailEnd/>
          </a:ln>
          <a:effectLst/>
        </p:spPr>
        <p:txBody>
          <a:bodyPr vert="horz" wrap="square" lIns="93553" tIns="46777" rIns="93553" bIns="46777" numCol="1" anchor="b" anchorCtr="0" compatLnSpc="1">
            <a:prstTxWarp prst="textNoShape">
              <a:avLst/>
            </a:prstTxWarp>
          </a:bodyPr>
          <a:lstStyle>
            <a:lvl1pPr>
              <a:defRPr sz="1200"/>
            </a:lvl1pPr>
          </a:lstStyle>
          <a:p>
            <a:endParaRPr lang="en-US" dirty="0"/>
          </a:p>
        </p:txBody>
      </p:sp>
      <p:sp>
        <p:nvSpPr>
          <p:cNvPr id="77831" name="Rectangle 7"/>
          <p:cNvSpPr>
            <a:spLocks noGrp="1" noChangeArrowheads="1"/>
          </p:cNvSpPr>
          <p:nvPr>
            <p:ph type="sldNum" sz="quarter" idx="5"/>
          </p:nvPr>
        </p:nvSpPr>
        <p:spPr bwMode="auto">
          <a:xfrm>
            <a:off x="3972560" y="8831582"/>
            <a:ext cx="3037840" cy="464819"/>
          </a:xfrm>
          <a:prstGeom prst="rect">
            <a:avLst/>
          </a:prstGeom>
          <a:noFill/>
          <a:ln w="9525">
            <a:noFill/>
            <a:miter lim="800000"/>
            <a:headEnd/>
            <a:tailEnd/>
          </a:ln>
          <a:effectLst/>
        </p:spPr>
        <p:txBody>
          <a:bodyPr vert="horz" wrap="square" lIns="93553" tIns="46777" rIns="93553" bIns="46777" numCol="1" anchor="b" anchorCtr="0" compatLnSpc="1">
            <a:prstTxWarp prst="textNoShape">
              <a:avLst/>
            </a:prstTxWarp>
          </a:bodyPr>
          <a:lstStyle>
            <a:lvl1pPr algn="r">
              <a:defRPr sz="1200"/>
            </a:lvl1pPr>
          </a:lstStyle>
          <a:p>
            <a:fld id="{7FEE3CA4-2BF0-4B60-8D3D-9C19A249A3DD}" type="slidenum">
              <a:rPr lang="en-US"/>
              <a:pPr/>
              <a:t>‹#›</a:t>
            </a:fld>
            <a:endParaRPr lang="en-US" dirty="0"/>
          </a:p>
        </p:txBody>
      </p:sp>
    </p:spTree>
    <p:extLst>
      <p:ext uri="{BB962C8B-B14F-4D97-AF65-F5344CB8AC3E}">
        <p14:creationId xmlns:p14="http://schemas.microsoft.com/office/powerpoint/2010/main" val="1519885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30000"/>
      </a:spcAft>
      <a:defRPr sz="1000" kern="1200">
        <a:solidFill>
          <a:schemeClr val="tx1"/>
        </a:solidFill>
        <a:latin typeface="Arial" pitchFamily="-65" charset="0"/>
        <a:ea typeface="ＭＳ Ｐゴシック" pitchFamily="-65" charset="-128"/>
        <a:cs typeface="ＭＳ Ｐゴシック" pitchFamily="-65" charset="-128"/>
      </a:defRPr>
    </a:lvl1pPr>
    <a:lvl2pPr marL="342900" indent="-114300" algn="l" rtl="0" eaLnBrk="0" fontAlgn="base" hangingPunct="0">
      <a:spcBef>
        <a:spcPct val="30000"/>
      </a:spcBef>
      <a:spcAft>
        <a:spcPct val="30000"/>
      </a:spcAft>
      <a:buFont typeface="Arial" pitchFamily="34" charset="0"/>
      <a:buChar char="•"/>
      <a:defRPr sz="1000" kern="1200">
        <a:solidFill>
          <a:schemeClr val="tx1"/>
        </a:solidFill>
        <a:latin typeface="Arial" pitchFamily="-65" charset="0"/>
        <a:ea typeface="ＭＳ Ｐゴシック" pitchFamily="-65" charset="-128"/>
        <a:cs typeface="+mn-cs"/>
      </a:defRPr>
    </a:lvl2pPr>
    <a:lvl3pPr marL="571500" indent="-114300" algn="l" rtl="0" eaLnBrk="0" fontAlgn="base" hangingPunct="0">
      <a:spcBef>
        <a:spcPct val="30000"/>
      </a:spcBef>
      <a:spcAft>
        <a:spcPct val="30000"/>
      </a:spcAft>
      <a:buFont typeface="Arial" pitchFamily="34" charset="0"/>
      <a:buChar char="•"/>
      <a:defRPr sz="1000" kern="1200">
        <a:solidFill>
          <a:schemeClr val="tx1"/>
        </a:solidFill>
        <a:latin typeface="Arial" pitchFamily="-65" charset="0"/>
        <a:ea typeface="ＭＳ Ｐゴシック" pitchFamily="-65" charset="-128"/>
        <a:cs typeface="+mn-cs"/>
      </a:defRPr>
    </a:lvl3pPr>
    <a:lvl4pPr marL="685800" algn="l" rtl="0" eaLnBrk="0" fontAlgn="base" hangingPunct="0">
      <a:spcBef>
        <a:spcPct val="30000"/>
      </a:spcBef>
      <a:spcAft>
        <a:spcPct val="30000"/>
      </a:spcAft>
      <a:defRPr sz="1000" kern="1200">
        <a:solidFill>
          <a:schemeClr val="tx1"/>
        </a:solidFill>
        <a:latin typeface="Arial" pitchFamily="-65" charset="0"/>
        <a:ea typeface="ＭＳ Ｐゴシック" pitchFamily="-65" charset="-128"/>
        <a:cs typeface="+mn-cs"/>
      </a:defRPr>
    </a:lvl4pPr>
    <a:lvl5pPr marL="914400" algn="l" rtl="0" eaLnBrk="0" fontAlgn="base" hangingPunct="0">
      <a:spcBef>
        <a:spcPct val="30000"/>
      </a:spcBef>
      <a:spcAft>
        <a:spcPct val="30000"/>
      </a:spcAft>
      <a:defRPr sz="10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DABA5C3-77D5-41A2-9D37-E57BC9AF818F}"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090509" y="4415791"/>
            <a:ext cx="4829386" cy="4183380"/>
          </a:xfrm>
          <a:noFill/>
          <a:ln/>
        </p:spPr>
        <p:txBody>
          <a:bodyPr/>
          <a:lstStyle/>
          <a:p>
            <a:pPr eaLnBrk="1" hangingPunct="1"/>
            <a:r>
              <a:rPr lang="en-US" dirty="0" smtClean="0">
                <a:latin typeface="Arial" charset="0"/>
              </a:rPr>
              <a:t>On behalf of </a:t>
            </a:r>
            <a:r>
              <a:rPr lang="en-US" b="1" dirty="0" smtClean="0">
                <a:latin typeface="Arial" charset="0"/>
              </a:rPr>
              <a:t>[your firm name]</a:t>
            </a:r>
            <a:r>
              <a:rPr lang="en-US" dirty="0" smtClean="0">
                <a:latin typeface="Arial" charset="0"/>
              </a:rPr>
              <a:t>, I’d like to welcome you to our presentation on the American Taxpayer Relief Act ― or ATRA, for short. </a:t>
            </a:r>
            <a:endParaRPr lang="en-US" b="1" dirty="0" smtClean="0">
              <a:solidFill>
                <a:srgbClr val="FF0000"/>
              </a:solidFill>
              <a:latin typeface="Arial" charset="0"/>
            </a:endParaRPr>
          </a:p>
          <a:p>
            <a:r>
              <a:rPr lang="en-US" dirty="0" smtClean="0"/>
              <a:t>On January 1st, Congress passed the act to address the “fiscal cliff” — a combination of higher taxes and forced spending cuts scheduled to go into effect in 2013. Regarding the spending cuts, the act does little more than extend the deadline. What the act focuses on, however, is providing tax relief: It prevents income tax rate increases for all but about the top 2% of taxpayers. It also extends other income tax breaks for individuals and businesses ― plus it addresses the alternative minimum tax, known as the AMT, and the estate tax. </a:t>
            </a:r>
          </a:p>
          <a:p>
            <a:r>
              <a:rPr lang="en-US" dirty="0" smtClean="0"/>
              <a:t>But ATRA doesn’t provide much relief to higher-income taxpayers. While they’ll enjoy the benefits of the extended lower rates on a portion of their income, they’ll also see rate hikes on income that exceeds certain thresholds. If you’re affected, these hikes — combined with additional Medicare taxes that go into effect this year under the 2010 health care act — could cause you to face significantly higher taxes.</a:t>
            </a:r>
          </a:p>
          <a:p>
            <a:pPr eaLnBrk="1" hangingPunct="1"/>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4294967295"/>
          </p:nvPr>
        </p:nvSpPr>
        <p:spPr bwMode="auto">
          <a:xfrm>
            <a:off x="3971925" y="8828088"/>
            <a:ext cx="3036888" cy="466725"/>
          </a:xfrm>
          <a:prstGeom prst="rect">
            <a:avLst/>
          </a:prstGeom>
          <a:noFill/>
          <a:ln>
            <a:miter lim="800000"/>
            <a:headEnd/>
            <a:tailEnd/>
          </a:ln>
        </p:spPr>
        <p:txBody>
          <a:bodyPr lIns="91330" tIns="45665" rIns="91330" bIns="45665"/>
          <a:lstStyle/>
          <a:p>
            <a:fld id="{A77A62D4-A206-4C61-91CC-AD609FE46A9D}" type="slidenum">
              <a:rPr lang="en-US"/>
              <a:pPr/>
              <a:t>20</a:t>
            </a:fld>
            <a:endParaRPr lang="en-US" dirty="0"/>
          </a:p>
        </p:txBody>
      </p:sp>
      <p:sp>
        <p:nvSpPr>
          <p:cNvPr id="12291"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p:spPr>
      </p:sp>
      <p:sp>
        <p:nvSpPr>
          <p:cNvPr id="12292" name="Rectangle 3"/>
          <p:cNvSpPr>
            <a:spLocks noGrp="1" noChangeArrowheads="1"/>
          </p:cNvSpPr>
          <p:nvPr>
            <p:ph type="body" idx="1"/>
          </p:nvPr>
        </p:nvSpPr>
        <p:spPr bwMode="auto">
          <a:xfrm>
            <a:off x="700088" y="4416425"/>
            <a:ext cx="5610225" cy="4181475"/>
          </a:xfrm>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4294967295"/>
          </p:nvPr>
        </p:nvSpPr>
        <p:spPr bwMode="auto">
          <a:xfrm>
            <a:off x="3971925" y="8828088"/>
            <a:ext cx="3036888" cy="466725"/>
          </a:xfrm>
          <a:prstGeom prst="rect">
            <a:avLst/>
          </a:prstGeom>
          <a:noFill/>
          <a:ln>
            <a:miter lim="800000"/>
            <a:headEnd/>
            <a:tailEnd/>
          </a:ln>
        </p:spPr>
        <p:txBody>
          <a:bodyPr lIns="91330" tIns="45665" rIns="91330" bIns="45665"/>
          <a:lstStyle/>
          <a:p>
            <a:fld id="{EA39ECF2-2C54-4528-A428-EFE46D9B8494}" type="slidenum">
              <a:rPr lang="en-US"/>
              <a:pPr/>
              <a:t>22</a:t>
            </a:fld>
            <a:endParaRPr lang="en-US" dirty="0"/>
          </a:p>
        </p:txBody>
      </p:sp>
      <p:sp>
        <p:nvSpPr>
          <p:cNvPr id="13315" name="Rectangle 2"/>
          <p:cNvSpPr>
            <a:spLocks noGrp="1" noRot="1" noChangeAspect="1" noChangeArrowheads="1" noTextEdit="1"/>
          </p:cNvSpPr>
          <p:nvPr>
            <p:ph type="sldImg"/>
          </p:nvPr>
        </p:nvSpPr>
        <p:spPr bwMode="auto">
          <a:xfrm>
            <a:off x="1184275" y="698500"/>
            <a:ext cx="4643438" cy="3482975"/>
          </a:xfrm>
          <a:noFill/>
          <a:ln>
            <a:solidFill>
              <a:srgbClr val="000000"/>
            </a:solidFill>
            <a:miter lim="800000"/>
            <a:headEnd/>
            <a:tailEnd/>
          </a:ln>
        </p:spPr>
      </p:sp>
      <p:sp>
        <p:nvSpPr>
          <p:cNvPr id="13316" name="Rectangle 3"/>
          <p:cNvSpPr>
            <a:spLocks noGrp="1" noChangeArrowheads="1"/>
          </p:cNvSpPr>
          <p:nvPr>
            <p:ph type="body" idx="1"/>
          </p:nvPr>
        </p:nvSpPr>
        <p:spPr bwMode="auto">
          <a:xfrm>
            <a:off x="700088" y="4416425"/>
            <a:ext cx="5610225" cy="4181475"/>
          </a:xfrm>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4985174" cy="4338320"/>
          </a:xfrm>
        </p:spPr>
        <p:txBody>
          <a:bodyPr>
            <a:normAutofit/>
          </a:bodyPr>
          <a:lstStyle/>
          <a:p>
            <a:r>
              <a:rPr lang="en-US" dirty="0" smtClean="0"/>
              <a:t>Because their income flows through to the owners’ tax returns, entities such as partnerships, limited liability companies (LLCs) and S corporations, will — in a sense — be affected by ATRA’s changes to ordinary-income tax rates for individuals. So, if you’re the owner of such an entity and will face the 39.6% rate, traditional income and deduction timing strategies may help you minimize the impact, or at least defer taxes. </a:t>
            </a:r>
          </a:p>
          <a:p>
            <a:r>
              <a:rPr lang="en-US" dirty="0" smtClean="0"/>
              <a:t>You also may want to consider converting your business to a C corporation, because the top corporate rate remains at 35%. But there are many other tax and nontax consequences of a conversion, so it’s important to discuss the impact with your tax advisor as well as your attorney before implementing such a change.</a:t>
            </a:r>
          </a:p>
          <a:p>
            <a:r>
              <a:rPr lang="en-US" dirty="0" smtClean="0"/>
              <a:t>Now let’s move on to the </a:t>
            </a:r>
            <a:r>
              <a:rPr lang="en-US" i="1" dirty="0" smtClean="0"/>
              <a:t>plus</a:t>
            </a:r>
            <a:r>
              <a:rPr lang="en-US" dirty="0" smtClean="0"/>
              <a:t> side of ATRA for businesses: breaks that have been extended.</a:t>
            </a:r>
          </a:p>
          <a:p>
            <a:endParaRPr lang="en-US" dirty="0" smtClean="0"/>
          </a:p>
        </p:txBody>
      </p:sp>
      <p:sp>
        <p:nvSpPr>
          <p:cNvPr id="4" name="Slide Number Placeholder 3"/>
          <p:cNvSpPr>
            <a:spLocks noGrp="1"/>
          </p:cNvSpPr>
          <p:nvPr>
            <p:ph type="sldNum" sz="quarter" idx="10"/>
          </p:nvPr>
        </p:nvSpPr>
        <p:spPr/>
        <p:txBody>
          <a:bodyPr/>
          <a:lstStyle/>
          <a:p>
            <a:fld id="{7FEE3CA4-2BF0-4B60-8D3D-9C19A249A3D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9" y="4415790"/>
            <a:ext cx="4829386" cy="4493261"/>
          </a:xfrm>
        </p:spPr>
        <p:txBody>
          <a:bodyPr>
            <a:normAutofit/>
          </a:bodyPr>
          <a:lstStyle/>
          <a:p>
            <a:r>
              <a:rPr lang="en-US" dirty="0" smtClean="0"/>
              <a:t>Section 179 is another tax law provision that encourages investment. It allows smaller businesses to immediately write off the full price of qualifying asset purchases rather than depreciating them over several years. The deduction is reduced by $1 for every $1 of expenses in excess of a phaseout threshold — which is why the break primarily benefits smaller businesses. The expensing election can be claimed only to offset net income, not to reduce net income below zero.</a:t>
            </a:r>
          </a:p>
          <a:p>
            <a:r>
              <a:rPr lang="en-US" dirty="0" smtClean="0"/>
              <a:t>Before ATRA, the Section 179 expensing limit for 2012 was $125,000, with a phaseout threshold of $500,000 — and these amounts were scheduled to drop to $25,000 and $200,000, respectively, for 2013. The act increases these amounts for assets placed in service in both years to $500,000 and $2 million, respectively — the same amounts that applied in 2010 and 2011. </a:t>
            </a:r>
          </a:p>
          <a:p>
            <a:r>
              <a:rPr lang="en-US" dirty="0" smtClean="0"/>
              <a:t>If you’re eligible for full Section 179 expensing, it may provide a greater benefit than bonus depreciation because it can allow you to deduct 100% of an asset acquisition’s cost. Plus, only Section 179 expensing is available for </a:t>
            </a:r>
            <a:r>
              <a:rPr lang="en-US" i="1" dirty="0" smtClean="0"/>
              <a:t>used</a:t>
            </a:r>
            <a:r>
              <a:rPr lang="en-US" dirty="0" smtClean="0"/>
              <a:t> property. However, bonus depreciation may benefit more taxpayers than Section 179 expensing, because it isn’t subject to any asset purchase limit or net income requirement. But you’ll also want to consider possible state tax consequences. </a:t>
            </a:r>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9" y="4415790"/>
            <a:ext cx="4829386" cy="4493261"/>
          </a:xfrm>
        </p:spPr>
        <p:txBody>
          <a:bodyPr>
            <a:normAutofit/>
          </a:bodyPr>
          <a:lstStyle/>
          <a:p>
            <a:r>
              <a:rPr lang="en-US" dirty="0" smtClean="0"/>
              <a:t>And, if you’re hiring veterans who’ve been unemployed for six months or more in the preceding year, the maximum credits are even greater … they are $5,600 for </a:t>
            </a:r>
            <a:r>
              <a:rPr lang="en-US" i="1" dirty="0" smtClean="0"/>
              <a:t>non</a:t>
            </a:r>
            <a:r>
              <a:rPr lang="en-US" dirty="0" smtClean="0"/>
              <a:t>disabled veterans, and $9,600 for disabled veterans.</a:t>
            </a:r>
          </a:p>
          <a:p>
            <a:r>
              <a:rPr lang="en-US" dirty="0" smtClean="0"/>
              <a:t>If you’re considering making new hires, and workers from one or more of these disadvantaged groups might meet your needs, making the hires </a:t>
            </a:r>
            <a:r>
              <a:rPr lang="en-US" i="1" dirty="0" smtClean="0"/>
              <a:t>before</a:t>
            </a:r>
            <a:r>
              <a:rPr lang="en-US" dirty="0" smtClean="0"/>
              <a:t> the end of 2013 may be beneficial from a tax perspective. And be sure to check with your tax advisor to see if you qualify for the credit on your 2012 tax return.</a:t>
            </a:r>
          </a:p>
          <a:p>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9" y="4415790"/>
            <a:ext cx="4829386" cy="4493261"/>
          </a:xfrm>
        </p:spPr>
        <p:txBody>
          <a:bodyPr>
            <a:normAutofit/>
          </a:bodyPr>
          <a:lstStyle/>
          <a:p>
            <a:r>
              <a:rPr lang="en-US" dirty="0" smtClean="0"/>
              <a:t>Some fringe benefits aren’t included in an employee’s wages for income and payroll tax purposes, yet the employer is still allowed to deduct them. Generally, the maximum transit benefit that could receive such treatment has been higher for parking than for van-pooling and mass transit. </a:t>
            </a:r>
          </a:p>
          <a:p>
            <a:r>
              <a:rPr lang="en-US" dirty="0" smtClean="0"/>
              <a:t>Tax legislation in 2009, however, provided for the limits to be equal through 2010. Legislation in 2010 extended this parity through 2011. ATRA has now extended it through 2013. For 2012 and 2013, the limits are both now $240 per month, though there’s been some discussion about increasing the 2013 amount. Make sure you check with your tax advisor for the latest information. And if you offer transit benefits, keep parity in mind for your 2013 program.</a:t>
            </a:r>
          </a:p>
          <a:p>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1"/>
            <a:ext cx="5140960" cy="4880609"/>
          </a:xfrm>
        </p:spPr>
        <p:txBody>
          <a:bodyPr>
            <a:normAutofit fontScale="85000" lnSpcReduction="10000"/>
          </a:bodyPr>
          <a:lstStyle/>
          <a:p>
            <a:pPr>
              <a:lnSpc>
                <a:spcPct val="120000"/>
              </a:lnSpc>
            </a:pPr>
            <a:r>
              <a:rPr lang="en-US" sz="1200" dirty="0" smtClean="0"/>
              <a:t>In a presentation discussing tax law changes going into effect in 2013, I’d be remiss if I didn’t mention expanded Medicare taxes ― even though they’re not part of ATRA. In fact, it’s the 2010 health care act that puts in place an additional 0.9% Medicare tax on earned income and a new 3.8% Medicare tax on net investment income beginning in 2013. </a:t>
            </a:r>
          </a:p>
          <a:p>
            <a:pPr>
              <a:lnSpc>
                <a:spcPct val="120000"/>
              </a:lnSpc>
            </a:pPr>
            <a:r>
              <a:rPr lang="en-US" sz="1200" dirty="0" smtClean="0"/>
              <a:t>The employee portion of Medicare taxes is normally 1.45%, and, previously, investment income wasn’t subject to Medicare tax. So this is a notable expansion.</a:t>
            </a:r>
          </a:p>
          <a:p>
            <a:pPr>
              <a:lnSpc>
                <a:spcPct val="120000"/>
              </a:lnSpc>
            </a:pPr>
            <a:r>
              <a:rPr lang="en-US" sz="1200" dirty="0" smtClean="0"/>
              <a:t>The additional 0.9% Medicare tax applies to FICA wages and self-employment income exceeding $200,000 for singles and heads of households or $250,000 for married couples filing jointly. The new 3.8% Medicare tax applies to net investment income to the extent that modified adjusted gross income, or MAGI, exceeds those same levels. ATRA did nothing to change these thresholds.</a:t>
            </a:r>
            <a:r>
              <a:rPr lang="en-US" sz="1200" i="1" dirty="0" smtClean="0"/>
              <a:t> </a:t>
            </a:r>
            <a:endParaRPr lang="en-US" sz="1200" dirty="0" smtClean="0"/>
          </a:p>
          <a:p>
            <a:pPr>
              <a:lnSpc>
                <a:spcPct val="120000"/>
              </a:lnSpc>
            </a:pPr>
            <a:r>
              <a:rPr lang="en-US" sz="1200" dirty="0" smtClean="0"/>
              <a:t>Because the thresholds for expanded Medicare taxes are much lower than those for the 39.6% ordinary-income tax rate and the 20% long-term capital gains rate, many taxpayers who escape an income tax hike will still face a Medicare tax increase. </a:t>
            </a:r>
          </a:p>
          <a:p>
            <a:pPr>
              <a:lnSpc>
                <a:spcPct val="120000"/>
              </a:lnSpc>
            </a:pPr>
            <a:r>
              <a:rPr lang="en-US" sz="1200" dirty="0" smtClean="0"/>
              <a:t>And taxpayers who </a:t>
            </a:r>
            <a:r>
              <a:rPr lang="en-US" sz="1200" i="1" dirty="0" smtClean="0"/>
              <a:t>are </a:t>
            </a:r>
            <a:r>
              <a:rPr lang="en-US" sz="1200" dirty="0" smtClean="0"/>
              <a:t>hit with 39.6% and 20% rates will generally </a:t>
            </a:r>
            <a:r>
              <a:rPr lang="en-US" sz="1200" i="1" dirty="0" smtClean="0"/>
              <a:t>also</a:t>
            </a:r>
            <a:r>
              <a:rPr lang="en-US" sz="1200" dirty="0" smtClean="0"/>
              <a:t> face the expanded Medicare taxes. Factoring together both income and Medicare taxes, these taxpayers could see a 5.5 percentage point tax increase on a portion of their </a:t>
            </a:r>
            <a:r>
              <a:rPr lang="en-US" sz="1200" i="1" dirty="0" smtClean="0"/>
              <a:t>earned</a:t>
            </a:r>
            <a:r>
              <a:rPr lang="en-US" sz="1200" dirty="0" smtClean="0"/>
              <a:t> income, an 8.4 percentage point tax increase on some or all of their </a:t>
            </a:r>
            <a:r>
              <a:rPr lang="en-US" sz="1200" i="1" dirty="0" smtClean="0"/>
              <a:t>short-term</a:t>
            </a:r>
            <a:r>
              <a:rPr lang="en-US" sz="1200" dirty="0" smtClean="0"/>
              <a:t> gains, </a:t>
            </a:r>
            <a:r>
              <a:rPr lang="en-US" sz="1200" i="1" dirty="0" smtClean="0"/>
              <a:t>non</a:t>
            </a:r>
            <a:r>
              <a:rPr lang="en-US" sz="1200" dirty="0" smtClean="0"/>
              <a:t>qualified dividends and taxable </a:t>
            </a:r>
            <a:r>
              <a:rPr lang="en-US" sz="1200" i="1" dirty="0" smtClean="0"/>
              <a:t>interest</a:t>
            </a:r>
            <a:r>
              <a:rPr lang="en-US" sz="1200" dirty="0" smtClean="0"/>
              <a:t>, and an 8.</a:t>
            </a:r>
            <a:r>
              <a:rPr lang="en-US" sz="1200" i="1" dirty="0" smtClean="0"/>
              <a:t>8 </a:t>
            </a:r>
            <a:r>
              <a:rPr lang="en-US" sz="1200" dirty="0" smtClean="0"/>
              <a:t>percentage point tax increase on some or all of their </a:t>
            </a:r>
            <a:r>
              <a:rPr lang="en-US" sz="1200" i="1" dirty="0" smtClean="0"/>
              <a:t>long-term</a:t>
            </a:r>
            <a:r>
              <a:rPr lang="en-US" sz="1200" dirty="0" smtClean="0"/>
              <a:t> capital gains and </a:t>
            </a:r>
            <a:r>
              <a:rPr lang="en-US" sz="1200" i="1" dirty="0" smtClean="0"/>
              <a:t>qualified</a:t>
            </a:r>
            <a:r>
              <a:rPr lang="en-US" sz="1200" dirty="0" smtClean="0"/>
              <a:t> dividend income.</a:t>
            </a:r>
          </a:p>
          <a:p>
            <a:pPr>
              <a:lnSpc>
                <a:spcPct val="120000"/>
              </a:lnSpc>
            </a:pPr>
            <a:r>
              <a:rPr lang="en-US" sz="1200" dirty="0" smtClean="0"/>
              <a:t>Taxpayers who could be affected by the expanded Medicare taxes need to keep them in mind — along with the relevant tax law changes under ATRA — in their tax planning. </a:t>
            </a:r>
          </a:p>
          <a:p>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2013 tax increase ATRA didn’t address that’s important to be aware of is payroll tax relief. For 2011 and 2012 the employee portion of the Social Security tax on earned income was temporarily reduced from 6.2% to 4.2% as a stimulus measure. Similarly, the rate for the self-employed was reduced from 12.4% to 10.4%. </a:t>
            </a:r>
          </a:p>
          <a:p>
            <a:r>
              <a:rPr lang="en-US" dirty="0" smtClean="0"/>
              <a:t>Because this relief hasn’t been extended, the 6.2% and 12.4% rates return and taxpayers will see a two percentage point Social Security tax increase in 2013 and beyond on earned income up to the Social Security wage base. The wage base is $113,700 in 2013, so this tax increase could be as much as $2,274.</a:t>
            </a:r>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9" y="4415790"/>
            <a:ext cx="4829386" cy="4493261"/>
          </a:xfrm>
        </p:spPr>
        <p:txBody>
          <a:bodyPr>
            <a:normAutofit/>
          </a:bodyPr>
          <a:lstStyle/>
          <a:p>
            <a:r>
              <a:rPr lang="en-US" dirty="0" smtClean="0"/>
              <a:t>The Work Opportunity credit — which is designed to encourage hiring from certain disadvantaged groups — expired on December 31, 2011, for most groups. And an expanded credit for qualifying veterans expired at the end of 2012. The good news is that ATRA extends the credit for most eligible groups through 2013. </a:t>
            </a:r>
          </a:p>
          <a:p>
            <a:r>
              <a:rPr lang="en-US" dirty="0" smtClean="0"/>
              <a:t>Examples of disadvantaged groups for purposes of the credit include food stamp recipients, ex-felons and nondisabled veterans who’ve been unemployed for four weeks or more, but less than six months. For these groups, the credit generally equals 40% of the first $6,000 of wages paid to qualifying employees, for a maximum credit of $2,400. A larger credit of up to $4,800 is generally available for hiring disabled veterans. </a:t>
            </a:r>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9" y="4415790"/>
            <a:ext cx="4829386" cy="4493261"/>
          </a:xfrm>
        </p:spPr>
        <p:txBody>
          <a:bodyPr>
            <a:normAutofit/>
          </a:bodyPr>
          <a:lstStyle/>
          <a:p>
            <a:r>
              <a:rPr lang="en-US" dirty="0" smtClean="0"/>
              <a:t>For many years, the research credit — also commonly referred to as the “research and development” or “research and experimentation” credit — has provided an incentive for businesses to increase their investments in research. But the credit expired at the end of 2011.</a:t>
            </a:r>
          </a:p>
          <a:p>
            <a:r>
              <a:rPr lang="en-US" dirty="0" smtClean="0"/>
              <a:t>The good news is that ATRA extends the credit to 2012 and 2013. The credit is generally equal to a portion of qualified research expenses. It’s complicated to calculate, but the tax savings can be substantial. So consult your tax advisor.</a:t>
            </a:r>
            <a:endParaRPr lang="en-US" dirty="0"/>
          </a:p>
        </p:txBody>
      </p:sp>
      <p:sp>
        <p:nvSpPr>
          <p:cNvPr id="4" name="Slide Number Placeholder 3"/>
          <p:cNvSpPr>
            <a:spLocks noGrp="1"/>
          </p:cNvSpPr>
          <p:nvPr>
            <p:ph type="sldNum" sz="quarter" idx="10"/>
          </p:nvPr>
        </p:nvSpPr>
        <p:spPr/>
        <p:txBody>
          <a:bodyPr/>
          <a:lstStyle/>
          <a:p>
            <a:fld id="{7FEE3CA4-2BF0-4B60-8D3D-9C19A249A3DD}"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914400" y="3462338"/>
            <a:ext cx="7391400" cy="11906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2473023"/>
            <a:ext cx="7772400" cy="784830"/>
          </a:xfrm>
        </p:spPr>
        <p:txBody>
          <a:bodyPr/>
          <a:lstStyle>
            <a:lvl1pPr algn="ctr">
              <a:defRPr sz="4500" b="1">
                <a:solidFill>
                  <a:srgbClr val="0084C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313"/>
            <a:ext cx="2057400" cy="476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4313"/>
            <a:ext cx="6019800" cy="476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cxnSp>
        <p:nvCxnSpPr>
          <p:cNvPr id="4" name="Straight Connector 3"/>
          <p:cNvCxnSpPr/>
          <p:nvPr userDrawn="1"/>
        </p:nvCxnSpPr>
        <p:spPr>
          <a:xfrm rot="5400000">
            <a:off x="-3429000" y="3429000"/>
            <a:ext cx="6858000"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a:off x="5714207" y="3428206"/>
            <a:ext cx="6858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0"/>
            <a:ext cx="9144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856413"/>
            <a:ext cx="9144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33400"/>
            <a:ext cx="8229600" cy="646331"/>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305800" cy="4191000"/>
          </a:xfrm>
        </p:spPr>
        <p:txBody>
          <a:bodyPr/>
          <a:lstStyle>
            <a:lvl1pPr algn="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P Profession">
    <p:spTree>
      <p:nvGrpSpPr>
        <p:cNvPr id="1" name=""/>
        <p:cNvGrpSpPr/>
        <p:nvPr/>
      </p:nvGrpSpPr>
      <p:grpSpPr>
        <a:xfrm>
          <a:off x="0" y="0"/>
          <a:ext cx="0" cy="0"/>
          <a:chOff x="0" y="0"/>
          <a:chExt cx="0" cy="0"/>
        </a:xfrm>
      </p:grpSpPr>
      <p:cxnSp>
        <p:nvCxnSpPr>
          <p:cNvPr id="4" name="Straight Connector 3"/>
          <p:cNvCxnSpPr/>
          <p:nvPr userDrawn="1"/>
        </p:nvCxnSpPr>
        <p:spPr>
          <a:xfrm rot="5400000">
            <a:off x="-3429000" y="3429000"/>
            <a:ext cx="6858000" cy="3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a:off x="5714207" y="3428206"/>
            <a:ext cx="6858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0"/>
            <a:ext cx="9144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856413"/>
            <a:ext cx="9144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305800" cy="4191000"/>
          </a:xfrm>
        </p:spPr>
        <p:txBody>
          <a:bodyPr/>
          <a:lstStyle>
            <a:lvl1pPr algn="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4C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52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52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510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0837"/>
            <a:ext cx="4040188" cy="3052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510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0837"/>
            <a:ext cx="4041775" cy="3052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429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p:nvSpPr>
        <p:spPr>
          <a:xfrm>
            <a:off x="0" y="0"/>
            <a:ext cx="9144000" cy="1190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152400" y="6096000"/>
            <a:ext cx="88011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pic>
        <p:nvPicPr>
          <p:cNvPr id="9" name="Picture 6" descr="TravisWolff logo.jpg"/>
          <p:cNvPicPr>
            <a:picLocks noChangeAspect="1"/>
          </p:cNvPicPr>
          <p:nvPr userDrawn="1"/>
        </p:nvPicPr>
        <p:blipFill>
          <a:blip r:embed="rId15"/>
          <a:srcRect/>
          <a:stretch>
            <a:fillRect/>
          </a:stretch>
        </p:blipFill>
        <p:spPr bwMode="auto">
          <a:xfrm>
            <a:off x="465138" y="6248400"/>
            <a:ext cx="1355725" cy="442913"/>
          </a:xfrm>
          <a:prstGeom prst="rect">
            <a:avLst/>
          </a:prstGeom>
          <a:noFill/>
          <a:ln w="9525">
            <a:noFill/>
            <a:miter lim="800000"/>
            <a:headEnd/>
            <a:tailEnd/>
          </a:ln>
        </p:spPr>
      </p:pic>
      <p:pic>
        <p:nvPicPr>
          <p:cNvPr id="10" name="Picture 8" descr="We Know.jpg"/>
          <p:cNvPicPr>
            <a:picLocks noChangeAspect="1"/>
          </p:cNvPicPr>
          <p:nvPr userDrawn="1"/>
        </p:nvPicPr>
        <p:blipFill>
          <a:blip r:embed="rId16"/>
          <a:srcRect/>
          <a:stretch>
            <a:fillRect/>
          </a:stretch>
        </p:blipFill>
        <p:spPr bwMode="auto">
          <a:xfrm>
            <a:off x="7735888" y="6283325"/>
            <a:ext cx="947737"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ftr="0" dt="0"/>
  <p:txStyles>
    <p:titleStyle>
      <a:lvl1pPr algn="l" rtl="0" eaLnBrk="0" fontAlgn="base" hangingPunct="0">
        <a:spcBef>
          <a:spcPct val="0"/>
        </a:spcBef>
        <a:spcAft>
          <a:spcPct val="0"/>
        </a:spcAft>
        <a:defRPr sz="3600">
          <a:solidFill>
            <a:srgbClr val="0084C9"/>
          </a:solidFill>
          <a:latin typeface="Calibri" pitchFamily="34" charset="0"/>
          <a:ea typeface="+mj-ea"/>
          <a:cs typeface="Calibri" pitchFamily="34" charset="0"/>
        </a:defRPr>
      </a:lvl1pPr>
      <a:lvl2pPr algn="l" rtl="0" eaLnBrk="0" fontAlgn="base" hangingPunct="0">
        <a:spcBef>
          <a:spcPct val="0"/>
        </a:spcBef>
        <a:spcAft>
          <a:spcPct val="0"/>
        </a:spcAft>
        <a:defRPr sz="3600">
          <a:solidFill>
            <a:srgbClr val="0084C9"/>
          </a:solidFill>
          <a:latin typeface="Calibri" pitchFamily="34" charset="0"/>
          <a:cs typeface="Calibri" pitchFamily="34" charset="0"/>
        </a:defRPr>
      </a:lvl2pPr>
      <a:lvl3pPr algn="l" rtl="0" eaLnBrk="0" fontAlgn="base" hangingPunct="0">
        <a:spcBef>
          <a:spcPct val="0"/>
        </a:spcBef>
        <a:spcAft>
          <a:spcPct val="0"/>
        </a:spcAft>
        <a:defRPr sz="3600">
          <a:solidFill>
            <a:srgbClr val="0084C9"/>
          </a:solidFill>
          <a:latin typeface="Calibri" pitchFamily="34" charset="0"/>
          <a:cs typeface="Calibri" pitchFamily="34" charset="0"/>
        </a:defRPr>
      </a:lvl3pPr>
      <a:lvl4pPr algn="l" rtl="0" eaLnBrk="0" fontAlgn="base" hangingPunct="0">
        <a:spcBef>
          <a:spcPct val="0"/>
        </a:spcBef>
        <a:spcAft>
          <a:spcPct val="0"/>
        </a:spcAft>
        <a:defRPr sz="3600">
          <a:solidFill>
            <a:srgbClr val="0084C9"/>
          </a:solidFill>
          <a:latin typeface="Calibri" pitchFamily="34" charset="0"/>
          <a:cs typeface="Calibri" pitchFamily="34" charset="0"/>
        </a:defRPr>
      </a:lvl4pPr>
      <a:lvl5pPr algn="l" rtl="0" eaLnBrk="0" fontAlgn="base" hangingPunct="0">
        <a:spcBef>
          <a:spcPct val="0"/>
        </a:spcBef>
        <a:spcAft>
          <a:spcPct val="0"/>
        </a:spcAft>
        <a:defRPr sz="3600">
          <a:solidFill>
            <a:srgbClr val="0084C9"/>
          </a:solidFill>
          <a:latin typeface="Calibri" pitchFamily="34" charset="0"/>
          <a:cs typeface="Calibri" pitchFamily="34" charset="0"/>
        </a:defRPr>
      </a:lvl5pPr>
      <a:lvl6pPr marL="457200" algn="ctr" rtl="0" fontAlgn="base">
        <a:spcBef>
          <a:spcPct val="0"/>
        </a:spcBef>
        <a:spcAft>
          <a:spcPct val="0"/>
        </a:spcAft>
        <a:defRPr sz="2200" b="1">
          <a:solidFill>
            <a:srgbClr val="425B9E"/>
          </a:solidFill>
          <a:latin typeface="Arial" charset="0"/>
        </a:defRPr>
      </a:lvl6pPr>
      <a:lvl7pPr marL="914400" algn="ctr" rtl="0" fontAlgn="base">
        <a:spcBef>
          <a:spcPct val="0"/>
        </a:spcBef>
        <a:spcAft>
          <a:spcPct val="0"/>
        </a:spcAft>
        <a:defRPr sz="2200" b="1">
          <a:solidFill>
            <a:srgbClr val="425B9E"/>
          </a:solidFill>
          <a:latin typeface="Arial" charset="0"/>
        </a:defRPr>
      </a:lvl7pPr>
      <a:lvl8pPr marL="1371600" algn="ctr" rtl="0" fontAlgn="base">
        <a:spcBef>
          <a:spcPct val="0"/>
        </a:spcBef>
        <a:spcAft>
          <a:spcPct val="0"/>
        </a:spcAft>
        <a:defRPr sz="2200" b="1">
          <a:solidFill>
            <a:srgbClr val="425B9E"/>
          </a:solidFill>
          <a:latin typeface="Arial" charset="0"/>
        </a:defRPr>
      </a:lvl8pPr>
      <a:lvl9pPr marL="1828800" algn="ctr" rtl="0" fontAlgn="base">
        <a:spcBef>
          <a:spcPct val="0"/>
        </a:spcBef>
        <a:spcAft>
          <a:spcPct val="0"/>
        </a:spcAft>
        <a:defRPr sz="2200" b="1">
          <a:solidFill>
            <a:srgbClr val="425B9E"/>
          </a:solidFill>
          <a:latin typeface="Arial" charset="0"/>
        </a:defRPr>
      </a:lvl9pPr>
    </p:titleStyle>
    <p:bodyStyle>
      <a:lvl1pPr marL="342900" indent="-342900" algn="l" rtl="0" eaLnBrk="0" fontAlgn="base" hangingPunct="0">
        <a:spcBef>
          <a:spcPct val="20000"/>
        </a:spcBef>
        <a:spcAft>
          <a:spcPct val="0"/>
        </a:spcAft>
        <a:buClr>
          <a:srgbClr val="4D8AD3"/>
        </a:buClr>
        <a:buFont typeface="Wingdings" pitchFamily="2" charset="2"/>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4D8AD3"/>
        </a:buClr>
        <a:buFont typeface="Arial" charset="0"/>
        <a:buChar char="•"/>
        <a:defRPr sz="22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4D8AD3"/>
        </a:buClr>
        <a:buFont typeface="Calibri" pitchFamily="34" charset="0"/>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rgbClr val="4D8AD3"/>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rgbClr val="4D8AD3"/>
        </a:buClr>
        <a:buFont typeface="Wingdings" pitchFamily="2" charset="2"/>
        <a:buChar char="v"/>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685800" y="2542274"/>
            <a:ext cx="7772400" cy="646331"/>
          </a:xfrm>
        </p:spPr>
        <p:txBody>
          <a:bodyPr/>
          <a:lstStyle/>
          <a:p>
            <a:pPr eaLnBrk="1" hangingPunct="1">
              <a:lnSpc>
                <a:spcPct val="100000"/>
              </a:lnSpc>
            </a:pPr>
            <a:r>
              <a:rPr lang="en-US" sz="3600" dirty="0" smtClean="0">
                <a:solidFill>
                  <a:srgbClr val="0084C9"/>
                </a:solidFill>
              </a:rPr>
              <a:t>Net Investment Income Tax: </a:t>
            </a:r>
            <a:endParaRPr lang="en-US" sz="3600" i="1" dirty="0" smtClean="0">
              <a:solidFill>
                <a:srgbClr val="0084C9"/>
              </a:solidFill>
              <a:latin typeface="Arial Narrow" pitchFamily="34" charset="0"/>
            </a:endParaRPr>
          </a:p>
        </p:txBody>
      </p:sp>
      <p:sp>
        <p:nvSpPr>
          <p:cNvPr id="6" name="Subtitle 5"/>
          <p:cNvSpPr>
            <a:spLocks noGrp="1"/>
          </p:cNvSpPr>
          <p:nvPr>
            <p:ph type="subTitle" idx="1"/>
          </p:nvPr>
        </p:nvSpPr>
        <p:spPr/>
        <p:txBody>
          <a:bodyPr/>
          <a:lstStyle/>
          <a:p>
            <a:r>
              <a:rPr lang="en-US" dirty="0" smtClean="0"/>
              <a:t>Presented by:</a:t>
            </a:r>
          </a:p>
        </p:txBody>
      </p:sp>
      <p:sp>
        <p:nvSpPr>
          <p:cNvPr id="4" name="TextBox 3"/>
          <p:cNvSpPr txBox="1"/>
          <p:nvPr/>
        </p:nvSpPr>
        <p:spPr>
          <a:xfrm>
            <a:off x="3429000" y="4343400"/>
            <a:ext cx="2286000" cy="923330"/>
          </a:xfrm>
          <a:prstGeom prst="rect">
            <a:avLst/>
          </a:prstGeom>
          <a:noFill/>
        </p:spPr>
        <p:txBody>
          <a:bodyPr wrap="square" rtlCol="0">
            <a:spAutoFit/>
          </a:bodyPr>
          <a:lstStyle/>
          <a:p>
            <a:pPr algn="ctr"/>
            <a:r>
              <a:rPr lang="en-US" dirty="0" smtClean="0"/>
              <a:t>Bill Hattox, CPA</a:t>
            </a:r>
          </a:p>
          <a:p>
            <a:pPr algn="ctr"/>
            <a:r>
              <a:rPr lang="en-US" dirty="0" smtClean="0"/>
              <a:t>Travis Wolff, LLP</a:t>
            </a:r>
          </a:p>
          <a:p>
            <a:pPr algn="ct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955"/>
            <a:ext cx="8229600" cy="523220"/>
          </a:xfrm>
        </p:spPr>
        <p:txBody>
          <a:bodyPr/>
          <a:lstStyle/>
          <a:p>
            <a:pPr algn="ctr"/>
            <a:r>
              <a:rPr lang="en-US" sz="2800" dirty="0"/>
              <a:t>Modified adjusted gross </a:t>
            </a:r>
            <a:r>
              <a:rPr lang="en-US" sz="2800" dirty="0" smtClean="0"/>
              <a:t>income Estates </a:t>
            </a:r>
            <a:r>
              <a:rPr lang="en-US" sz="2800" dirty="0"/>
              <a:t>and Trusts</a:t>
            </a:r>
          </a:p>
        </p:txBody>
      </p:sp>
      <p:sp>
        <p:nvSpPr>
          <p:cNvPr id="3" name="Content Placeholder 2"/>
          <p:cNvSpPr>
            <a:spLocks noGrp="1"/>
          </p:cNvSpPr>
          <p:nvPr>
            <p:ph idx="1"/>
          </p:nvPr>
        </p:nvSpPr>
        <p:spPr/>
        <p:txBody>
          <a:bodyPr/>
          <a:lstStyle/>
          <a:p>
            <a:r>
              <a:rPr lang="en-US" sz="2000" dirty="0"/>
              <a:t>The final regulations reserve rules for applying the net investment income tax to foreign trusts with U.S. beneficiaries ( Reg. §1.1411-4(e)(1)(ii)), and pending the issuance of such guidance, the net investment income tax will not apply to distributions of accumulated income from a foreign trust </a:t>
            </a:r>
            <a:r>
              <a:rPr lang="en-US" sz="2000" dirty="0" smtClean="0"/>
              <a:t>to U.S</a:t>
            </a:r>
            <a:r>
              <a:rPr lang="en-US" sz="2000" dirty="0"/>
              <a:t>. beneficiary. </a:t>
            </a:r>
            <a:endParaRPr lang="en-US" sz="2000" dirty="0" smtClean="0"/>
          </a:p>
          <a:p>
            <a:endParaRPr lang="en-US" sz="2000" dirty="0"/>
          </a:p>
          <a:p>
            <a:r>
              <a:rPr lang="en-US" sz="2000" dirty="0"/>
              <a:t>On any given item of net investment income, either the trust or estate is subject to net investment income tax or its beneficiaries are subject to the tax. Net investment income distributed from a trust or estate (or, in the case of a grantor trust, a deemed distribution) subjects the beneficiary to tax rather than the trust or estate itself ( Reg. §1.1411-3(e), (f)).</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144962"/>
          </a:xfrm>
        </p:spPr>
        <p:txBody>
          <a:bodyPr/>
          <a:lstStyle/>
          <a:p>
            <a:r>
              <a:rPr lang="en-US" dirty="0"/>
              <a:t>Estates and trusts must pay a 3.8 percent unearned income Medicare contribution tax, or net investment income tax, on the lesser of:</a:t>
            </a:r>
          </a:p>
          <a:p>
            <a:pPr lvl="1"/>
            <a:r>
              <a:rPr lang="en-US" dirty="0"/>
              <a:t>(</a:t>
            </a:r>
            <a:r>
              <a:rPr lang="en-US" dirty="0" smtClean="0"/>
              <a:t>1</a:t>
            </a:r>
            <a:r>
              <a:rPr lang="en-US" dirty="0"/>
              <a:t>) undistributed net investment income for the tax year, or</a:t>
            </a:r>
          </a:p>
          <a:p>
            <a:pPr lvl="1"/>
            <a:r>
              <a:rPr lang="en-US" dirty="0" smtClean="0"/>
              <a:t>(</a:t>
            </a:r>
            <a:r>
              <a:rPr lang="en-US" dirty="0"/>
              <a:t>2) </a:t>
            </a:r>
            <a:r>
              <a:rPr lang="en-US" dirty="0" smtClean="0"/>
              <a:t>the excess </a:t>
            </a:r>
            <a:r>
              <a:rPr lang="en-US" dirty="0"/>
              <a:t>of adjusted gross income (as determined under Code Sec. 67(e)) over the dollar amount at which the highest tax bracket for estates and trusts begins for the tax year ( Code Sec. 1411(a)(2)); Reg. §1.1411-3(a</a:t>
            </a:r>
            <a:r>
              <a:rPr lang="en-US" dirty="0" smtClean="0"/>
              <a:t>)).</a:t>
            </a:r>
          </a:p>
          <a:p>
            <a:pPr lvl="2"/>
            <a:r>
              <a:rPr lang="en-US" dirty="0" smtClean="0"/>
              <a:t>For 2014 $12,125</a:t>
            </a:r>
            <a:endParaRPr lang="en-US" dirty="0"/>
          </a:p>
          <a:p>
            <a:endParaRPr lang="en-US" dirty="0"/>
          </a:p>
        </p:txBody>
      </p:sp>
      <p:sp>
        <p:nvSpPr>
          <p:cNvPr id="5" name="Title 4"/>
          <p:cNvSpPr>
            <a:spLocks noGrp="1"/>
          </p:cNvSpPr>
          <p:nvPr>
            <p:ph type="title"/>
          </p:nvPr>
        </p:nvSpPr>
        <p:spPr>
          <a:xfrm>
            <a:off x="457200" y="457091"/>
            <a:ext cx="8229600" cy="646331"/>
          </a:xfrm>
        </p:spPr>
        <p:txBody>
          <a:bodyPr/>
          <a:lstStyle/>
          <a:p>
            <a:r>
              <a:rPr lang="en-US" dirty="0" smtClean="0"/>
              <a:t>Estates and Trusts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869"/>
            <a:ext cx="8229600" cy="584775"/>
          </a:xfrm>
        </p:spPr>
        <p:txBody>
          <a:bodyPr/>
          <a:lstStyle/>
          <a:p>
            <a:r>
              <a:rPr lang="en-US" sz="3200" dirty="0" smtClean="0"/>
              <a:t>Ordinary course of a trade or business exception</a:t>
            </a:r>
            <a:endParaRPr lang="en-US" sz="3200" dirty="0"/>
          </a:p>
        </p:txBody>
      </p:sp>
      <p:sp>
        <p:nvSpPr>
          <p:cNvPr id="3" name="Content Placeholder 2"/>
          <p:cNvSpPr>
            <a:spLocks noGrp="1"/>
          </p:cNvSpPr>
          <p:nvPr>
            <p:ph idx="1"/>
          </p:nvPr>
        </p:nvSpPr>
        <p:spPr>
          <a:xfrm>
            <a:off x="457200" y="1371600"/>
            <a:ext cx="8229600" cy="4572000"/>
          </a:xfrm>
        </p:spPr>
        <p:txBody>
          <a:bodyPr/>
          <a:lstStyle/>
          <a:p>
            <a:endParaRPr lang="en-US" sz="1800" dirty="0" smtClean="0"/>
          </a:p>
          <a:p>
            <a:r>
              <a:rPr lang="en-US" sz="2000" dirty="0" smtClean="0"/>
              <a:t>For </a:t>
            </a:r>
            <a:r>
              <a:rPr lang="en-US" sz="2000" dirty="0"/>
              <a:t>an item of gross income to be excluded from Code Sec. 1411 under the ordinary course of a trade or business exception, the income must be derived in a trade or business that is neither a passive activity with respect to the taxpayer nor a trade or business of trading in financial instruments or commodities.</a:t>
            </a:r>
          </a:p>
          <a:p>
            <a:endParaRPr lang="en-US" sz="2000" dirty="0" smtClean="0"/>
          </a:p>
          <a:p>
            <a:r>
              <a:rPr lang="en-US" sz="2000" dirty="0" smtClean="0"/>
              <a:t>In </a:t>
            </a:r>
            <a:r>
              <a:rPr lang="en-US" sz="2000" dirty="0"/>
              <a:t>the case of an individual who is engaged in the conduct of a trade or business directly (for example, a sole proprietor) or through ownership of an interest in an entity that is disregarded as an entity separate from the individual owner, the determination of whether an item of gross income is derived in a trade or business is made at the individual level.</a:t>
            </a:r>
          </a:p>
          <a:p>
            <a:endParaRPr lang="en-US" sz="1800" dirty="0"/>
          </a:p>
          <a:p>
            <a:endParaRPr lang="en-US" dirty="0" smtClean="0">
              <a:solidFill>
                <a:schemeClr val="tx1">
                  <a:lumMod val="50000"/>
                </a:schemeClr>
              </a:solidFill>
            </a:endParaRPr>
          </a:p>
          <a:p>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869"/>
            <a:ext cx="8229600" cy="584775"/>
          </a:xfrm>
        </p:spPr>
        <p:txBody>
          <a:bodyPr/>
          <a:lstStyle/>
          <a:p>
            <a:r>
              <a:rPr lang="en-US" sz="3200" dirty="0" smtClean="0"/>
              <a:t>Trade or business exception - continued</a:t>
            </a:r>
            <a:endParaRPr lang="en-US" sz="3200" dirty="0"/>
          </a:p>
        </p:txBody>
      </p:sp>
      <p:sp>
        <p:nvSpPr>
          <p:cNvPr id="4" name="Content Placeholder 3"/>
          <p:cNvSpPr>
            <a:spLocks noGrp="1"/>
          </p:cNvSpPr>
          <p:nvPr>
            <p:ph idx="1"/>
          </p:nvPr>
        </p:nvSpPr>
        <p:spPr/>
        <p:txBody>
          <a:bodyPr/>
          <a:lstStyle/>
          <a:p>
            <a:endParaRPr lang="en-US" dirty="0" smtClean="0"/>
          </a:p>
          <a:p>
            <a:r>
              <a:rPr lang="en-US" dirty="0" smtClean="0"/>
              <a:t>In </a:t>
            </a:r>
            <a:r>
              <a:rPr lang="en-US" dirty="0"/>
              <a:t>the case of an individual, estate, or trust that owns an interest in a trade or business through one or more </a:t>
            </a:r>
            <a:r>
              <a:rPr lang="en-US" dirty="0" smtClean="0"/>
              <a:t>pass-through </a:t>
            </a:r>
            <a:r>
              <a:rPr lang="en-US" dirty="0"/>
              <a:t>entities (a partnership or an S corporation), the determination of whether an item of gross income allocated to the individual, estate, or trust from the </a:t>
            </a:r>
            <a:r>
              <a:rPr lang="en-US" dirty="0" smtClean="0"/>
              <a:t>pass-through </a:t>
            </a:r>
            <a:r>
              <a:rPr lang="en-US" dirty="0"/>
              <a:t>entity is derived in a trade or business that is a passive activity with respect to the taxpayer or is derived from trading in financial instruments or commodities is made as follows: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(1) The determination of whether the trade or business from which the income is derived is a passive activity with respect to the taxpayer is determined at the taxpayer (individual, estate, or trust) level in accordance with the general principles of Code Sec. 469. </a:t>
            </a:r>
            <a:endParaRPr lang="en-US" sz="1800" dirty="0" smtClean="0"/>
          </a:p>
          <a:p>
            <a:pPr lvl="1"/>
            <a:r>
              <a:rPr lang="en-US" sz="1800" dirty="0" smtClean="0"/>
              <a:t>For </a:t>
            </a:r>
            <a:r>
              <a:rPr lang="en-US" sz="1800" dirty="0"/>
              <a:t>example, if Ann owns an interest in PRS, a partnership, which is engaged in a trade or business, the determination of whether PRS's trade or business is a passive activity with respect to Ann is made in accordance with Code Sec. 469.</a:t>
            </a:r>
          </a:p>
          <a:p>
            <a:r>
              <a:rPr lang="en-US" sz="1800" dirty="0"/>
              <a:t>(2) The determination of whether the trade or business from which the income is derived is a trade or business of trading in financial instruments or commodities is made at the </a:t>
            </a:r>
            <a:r>
              <a:rPr lang="en-US" sz="1800" dirty="0" err="1"/>
              <a:t>passthrough</a:t>
            </a:r>
            <a:r>
              <a:rPr lang="en-US" sz="1800" dirty="0"/>
              <a:t> entity level (the partnership or S corporation level). </a:t>
            </a:r>
            <a:endParaRPr lang="en-US" sz="1800" dirty="0" smtClean="0"/>
          </a:p>
          <a:p>
            <a:pPr lvl="1"/>
            <a:r>
              <a:rPr lang="en-US" sz="1800" dirty="0" smtClean="0"/>
              <a:t>If </a:t>
            </a:r>
            <a:r>
              <a:rPr lang="en-US" sz="1800" dirty="0"/>
              <a:t>the </a:t>
            </a:r>
            <a:r>
              <a:rPr lang="en-US" sz="1800" dirty="0" err="1"/>
              <a:t>passthrough</a:t>
            </a:r>
            <a:r>
              <a:rPr lang="en-US" sz="1800" dirty="0"/>
              <a:t> entity is engaged in a trade or business of trading in financial instruments or commodities, income from such trade or business retains its character as it passes from the entity to the taxpayer. </a:t>
            </a:r>
          </a:p>
          <a:p>
            <a:endParaRPr lang="en-US" dirty="0" smtClean="0"/>
          </a:p>
          <a:p>
            <a:endParaRPr lang="en-US" dirty="0"/>
          </a:p>
        </p:txBody>
      </p:sp>
      <p:sp>
        <p:nvSpPr>
          <p:cNvPr id="4" name="Title 3"/>
          <p:cNvSpPr>
            <a:spLocks noGrp="1"/>
          </p:cNvSpPr>
          <p:nvPr>
            <p:ph type="title"/>
          </p:nvPr>
        </p:nvSpPr>
        <p:spPr>
          <a:xfrm>
            <a:off x="457200" y="457091"/>
            <a:ext cx="8229600" cy="646331"/>
          </a:xfrm>
        </p:spPr>
        <p:txBody>
          <a:bodyPr/>
          <a:lstStyle/>
          <a:p>
            <a:r>
              <a:rPr lang="en-US" dirty="0"/>
              <a:t>Trade or business exception - continued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297362"/>
          </a:xfrm>
        </p:spPr>
        <p:txBody>
          <a:bodyPr/>
          <a:lstStyle/>
          <a:p>
            <a:r>
              <a:rPr lang="en-US" sz="2000" dirty="0" smtClean="0"/>
              <a:t>Section 469 was created 25 years ago to identify loss generating activities</a:t>
            </a:r>
          </a:p>
          <a:p>
            <a:r>
              <a:rPr lang="en-US" sz="2000" dirty="0" smtClean="0"/>
              <a:t>Loss-generating </a:t>
            </a:r>
            <a:r>
              <a:rPr lang="en-US" sz="2000" dirty="0"/>
              <a:t>activities sometimes were able to be structured as income-generating activities. </a:t>
            </a:r>
            <a:endParaRPr lang="en-US" sz="2000" dirty="0" smtClean="0"/>
          </a:p>
          <a:p>
            <a:pPr lvl="1"/>
            <a:r>
              <a:rPr lang="en-US" sz="1800" dirty="0" smtClean="0"/>
              <a:t>The 469 regulations attempt </a:t>
            </a:r>
            <a:r>
              <a:rPr lang="en-US" sz="1800" dirty="0"/>
              <a:t>to strip out from these passive activities certain types of activities </a:t>
            </a:r>
            <a:endParaRPr lang="en-US" sz="1800" dirty="0" smtClean="0"/>
          </a:p>
          <a:p>
            <a:pPr lvl="1"/>
            <a:r>
              <a:rPr lang="en-US" sz="1800" dirty="0" smtClean="0"/>
              <a:t>It </a:t>
            </a:r>
            <a:r>
              <a:rPr lang="en-US" sz="1800" dirty="0"/>
              <a:t>did this with the idea of trying to isolate these generated losses to properly suspend them. </a:t>
            </a:r>
            <a:endParaRPr lang="en-US" sz="1800" dirty="0" smtClean="0"/>
          </a:p>
          <a:p>
            <a:r>
              <a:rPr lang="en-US" sz="2000" dirty="0" smtClean="0"/>
              <a:t>Now we </a:t>
            </a:r>
            <a:r>
              <a:rPr lang="en-US" sz="2000" dirty="0"/>
              <a:t>have Sec. </a:t>
            </a:r>
            <a:r>
              <a:rPr lang="en-US" sz="2000" dirty="0" smtClean="0"/>
              <a:t>1411: </a:t>
            </a:r>
          </a:p>
          <a:p>
            <a:pPr lvl="1"/>
            <a:r>
              <a:rPr lang="en-US" sz="1800" dirty="0" smtClean="0"/>
              <a:t>Looks to </a:t>
            </a:r>
            <a:r>
              <a:rPr lang="en-US" sz="1800" dirty="0"/>
              <a:t>Sec. 469 to identify passive income generators. </a:t>
            </a:r>
            <a:endParaRPr lang="en-US" sz="1800" dirty="0" smtClean="0"/>
          </a:p>
          <a:p>
            <a:pPr lvl="1"/>
            <a:r>
              <a:rPr lang="en-US" sz="1800" dirty="0" smtClean="0"/>
              <a:t>So Section 1411 is used to </a:t>
            </a:r>
            <a:r>
              <a:rPr lang="en-US" sz="1800" dirty="0"/>
              <a:t>identify passive income </a:t>
            </a:r>
            <a:endParaRPr lang="en-US" sz="1800" dirty="0" smtClean="0"/>
          </a:p>
          <a:p>
            <a:pPr lvl="1"/>
            <a:r>
              <a:rPr lang="en-US" sz="1800" dirty="0" smtClean="0"/>
              <a:t>You </a:t>
            </a:r>
            <a:r>
              <a:rPr lang="en-US" sz="1800" dirty="0"/>
              <a:t>put them together, it creates very strange and very complicated offspring.</a:t>
            </a:r>
            <a:endParaRPr lang="en-US" sz="1800" u="sng" dirty="0" smtClean="0"/>
          </a:p>
        </p:txBody>
      </p:sp>
      <p:sp>
        <p:nvSpPr>
          <p:cNvPr id="5" name="Title 4"/>
          <p:cNvSpPr>
            <a:spLocks noGrp="1"/>
          </p:cNvSpPr>
          <p:nvPr>
            <p:ph type="title"/>
          </p:nvPr>
        </p:nvSpPr>
        <p:spPr>
          <a:xfrm>
            <a:off x="457200" y="457091"/>
            <a:ext cx="8229600" cy="646331"/>
          </a:xfrm>
        </p:spPr>
        <p:txBody>
          <a:bodyPr/>
          <a:lstStyle/>
          <a:p>
            <a:r>
              <a:rPr lang="en-US" dirty="0" smtClean="0"/>
              <a:t>Interchange with Section 469</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fontAlgn="t" hangingPunct="1"/>
            <a:r>
              <a:rPr lang="en-US" sz="1600" dirty="0"/>
              <a:t>The grouping rules will apply in determining the scope of a taxpayer's trade or business in order to determine whether that trade or business is a passive activity for purposes of Code Sec. 1411. </a:t>
            </a:r>
            <a:endParaRPr lang="en-US" sz="1600" dirty="0" smtClean="0"/>
          </a:p>
          <a:p>
            <a:pPr eaLnBrk="1" fontAlgn="t" hangingPunct="1"/>
            <a:r>
              <a:rPr lang="en-US" sz="1600" dirty="0" smtClean="0"/>
              <a:t>Once </a:t>
            </a:r>
            <a:r>
              <a:rPr lang="en-US" sz="1600" dirty="0"/>
              <a:t>a taxpayer has grouped activities, the taxpayer may not regroup those activities in subsequent tax years. </a:t>
            </a:r>
            <a:endParaRPr lang="en-US" sz="1600" dirty="0" smtClean="0"/>
          </a:p>
          <a:p>
            <a:pPr eaLnBrk="1" fontAlgn="t" hangingPunct="1"/>
            <a:r>
              <a:rPr lang="en-US" sz="1600" dirty="0" smtClean="0"/>
              <a:t>The </a:t>
            </a:r>
            <a:r>
              <a:rPr lang="en-US" sz="1600" dirty="0"/>
              <a:t>IRS has determined on prior occasions that taxpayers should be given a fresh start to </a:t>
            </a:r>
            <a:r>
              <a:rPr lang="en-US" sz="1600" dirty="0" smtClean="0"/>
              <a:t>re-determine </a:t>
            </a:r>
            <a:r>
              <a:rPr lang="en-US" sz="1600" dirty="0"/>
              <a:t>their groupings</a:t>
            </a:r>
            <a:r>
              <a:rPr lang="en-US" sz="1600" dirty="0" smtClean="0"/>
              <a:t>.</a:t>
            </a:r>
          </a:p>
          <a:p>
            <a:pPr eaLnBrk="1" fontAlgn="t" hangingPunct="1"/>
            <a:r>
              <a:rPr lang="en-US" sz="1600" dirty="0" smtClean="0"/>
              <a:t>The </a:t>
            </a:r>
            <a:r>
              <a:rPr lang="en-US" sz="1600" dirty="0"/>
              <a:t>enactment of Code Sec. 1411 may cause taxpayers to reconsider their previous grouping determinations, and therefore the IRS has determined that taxpayers should be given the opportunity to regroup. </a:t>
            </a:r>
            <a:endParaRPr lang="en-US" sz="1600" dirty="0" smtClean="0"/>
          </a:p>
          <a:p>
            <a:pPr eaLnBrk="1" fontAlgn="t" hangingPunct="1"/>
            <a:r>
              <a:rPr lang="en-US" sz="1600" dirty="0" smtClean="0"/>
              <a:t>Thus</a:t>
            </a:r>
            <a:r>
              <a:rPr lang="en-US" sz="1600" dirty="0"/>
              <a:t>, the proposed regulations provide that taxpayers may regroup their activities in the first tax year beginning after December 31, 2013, in which the taxpayer meets the applicable income threshold in Prop. Reg. Sec. 1.1411-2(d) and has net investment income. </a:t>
            </a:r>
            <a:endParaRPr lang="en-US" sz="1600" dirty="0" smtClean="0"/>
          </a:p>
          <a:p>
            <a:pPr lvl="1" eaLnBrk="1" fontAlgn="t" hangingPunct="1"/>
            <a:r>
              <a:rPr lang="en-US" sz="1400" dirty="0" smtClean="0"/>
              <a:t>A </a:t>
            </a:r>
            <a:r>
              <a:rPr lang="en-US" sz="1400" dirty="0"/>
              <a:t>taxpayer may only regroup activities once under this rule, and any such regrouping will apply to the tax year for which the regrouping is done and all subsequent years.</a:t>
            </a:r>
            <a:endParaRPr lang="en-US" sz="1400" b="1" dirty="0" smtClean="0"/>
          </a:p>
          <a:p>
            <a:endParaRPr lang="en-US" dirty="0"/>
          </a:p>
        </p:txBody>
      </p:sp>
      <p:sp>
        <p:nvSpPr>
          <p:cNvPr id="4" name="Title 3"/>
          <p:cNvSpPr>
            <a:spLocks noGrp="1"/>
          </p:cNvSpPr>
          <p:nvPr>
            <p:ph type="title"/>
          </p:nvPr>
        </p:nvSpPr>
        <p:spPr>
          <a:xfrm>
            <a:off x="457200" y="457091"/>
            <a:ext cx="8229600" cy="646331"/>
          </a:xfrm>
        </p:spPr>
        <p:txBody>
          <a:bodyPr/>
          <a:lstStyle/>
          <a:p>
            <a:r>
              <a:rPr lang="en-US" dirty="0" smtClean="0"/>
              <a:t>Section 469 Grouping</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In most cases, an interest in a partnership or S corporation is not property held in a trade or business. </a:t>
            </a:r>
            <a:endParaRPr lang="en-US" sz="2000" dirty="0" smtClean="0"/>
          </a:p>
          <a:p>
            <a:pPr lvl="1"/>
            <a:r>
              <a:rPr lang="en-US" sz="1800" dirty="0" smtClean="0"/>
              <a:t>Therefore</a:t>
            </a:r>
            <a:r>
              <a:rPr lang="en-US" sz="1800" dirty="0"/>
              <a:t>, gain or loss from the sale of a partnership interest or S corporation stock is subject to the Code Sec. 1411 </a:t>
            </a:r>
            <a:r>
              <a:rPr lang="en-US" sz="1800" dirty="0" smtClean="0"/>
              <a:t>tax.</a:t>
            </a:r>
          </a:p>
          <a:p>
            <a:r>
              <a:rPr lang="en-US" sz="2000" dirty="0" smtClean="0">
                <a:ea typeface="+mn-ea"/>
              </a:rPr>
              <a:t>However</a:t>
            </a:r>
            <a:r>
              <a:rPr lang="en-US" sz="2000" dirty="0">
                <a:ea typeface="+mn-ea"/>
              </a:rPr>
              <a:t>, Code Sec. 1411(c)(4) provides an exception for certain active interests in partnerships and S corporations. </a:t>
            </a:r>
            <a:endParaRPr lang="en-US" sz="2000" dirty="0" smtClean="0">
              <a:ea typeface="+mn-ea"/>
            </a:endParaRPr>
          </a:p>
          <a:p>
            <a:pPr lvl="1"/>
            <a:r>
              <a:rPr lang="en-US" sz="1800" dirty="0" smtClean="0">
                <a:ea typeface="+mn-ea"/>
              </a:rPr>
              <a:t>Code </a:t>
            </a:r>
            <a:r>
              <a:rPr lang="en-US" sz="1800" dirty="0">
                <a:ea typeface="+mn-ea"/>
              </a:rPr>
              <a:t>Sec. 1411(c)(4)(A) provides that, in the case of a disposition of an interest in a partnership or S corporation, gain from such disposition is taken into account as investment income only to the extent of the net gain that would be so taken into account by the transferor as investment income if all property of the partnership or S corporation were sold for fair market value immediately before the disposition of such interest. </a:t>
            </a:r>
            <a:endParaRPr lang="en-US" sz="1800" dirty="0" smtClean="0">
              <a:ea typeface="+mn-ea"/>
            </a:endParaRPr>
          </a:p>
          <a:p>
            <a:pPr lvl="1"/>
            <a:r>
              <a:rPr lang="en-US" sz="1800" dirty="0" smtClean="0">
                <a:ea typeface="+mn-ea"/>
              </a:rPr>
              <a:t>Code </a:t>
            </a:r>
            <a:r>
              <a:rPr lang="en-US" sz="1800" dirty="0">
                <a:ea typeface="+mn-ea"/>
              </a:rPr>
              <a:t>Sec. 1411(c)(4)(B) applies a similar rule to a loss from a disposition.</a:t>
            </a:r>
          </a:p>
        </p:txBody>
      </p:sp>
      <p:sp>
        <p:nvSpPr>
          <p:cNvPr id="4" name="Title 3"/>
          <p:cNvSpPr>
            <a:spLocks noGrp="1"/>
          </p:cNvSpPr>
          <p:nvPr>
            <p:ph type="title"/>
          </p:nvPr>
        </p:nvSpPr>
        <p:spPr>
          <a:xfrm>
            <a:off x="457200" y="303203"/>
            <a:ext cx="8229600" cy="954107"/>
          </a:xfrm>
        </p:spPr>
        <p:txBody>
          <a:bodyPr/>
          <a:lstStyle/>
          <a:p>
            <a:r>
              <a:rPr lang="en-US" sz="2800" b="1" i="1" dirty="0" smtClean="0"/>
              <a:t>Disposition of an active Interest </a:t>
            </a:r>
            <a:r>
              <a:rPr lang="en-US" sz="2800" b="1" i="1" dirty="0"/>
              <a:t>in partnerships and S corporations.</a:t>
            </a:r>
            <a:endParaRPr lang="en-US"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8"/>
            <a:ext cx="8229600" cy="4297362"/>
          </a:xfrm>
        </p:spPr>
        <p:txBody>
          <a:bodyPr/>
          <a:lstStyle/>
          <a:p>
            <a:r>
              <a:rPr lang="en-US" sz="2000" dirty="0"/>
              <a:t>According to the IRS, for purposes of Code Sec. 1411, Congress intended Code Sec. 1411(c)(4) to put a transferor of an interest in a partnership or S corporation in a similar position as if the partnership or S corporation had disposed of all of its properties and the accompanying gain or loss from the disposition of the properties passed through to its owners (including the transferor). </a:t>
            </a:r>
            <a:endParaRPr lang="en-US" sz="2000" dirty="0" smtClean="0"/>
          </a:p>
          <a:p>
            <a:r>
              <a:rPr lang="en-US" sz="2000" dirty="0" smtClean="0"/>
              <a:t>Potentially </a:t>
            </a:r>
            <a:r>
              <a:rPr lang="en-US" sz="2000" dirty="0"/>
              <a:t>the gain or loss upon the sale of an interest in the entity and a sale of the entity's underlying properties will not always match. </a:t>
            </a:r>
            <a:endParaRPr lang="en-US" sz="2000" dirty="0" smtClean="0"/>
          </a:p>
          <a:p>
            <a:pPr lvl="1"/>
            <a:r>
              <a:rPr lang="en-US" sz="1800" dirty="0" smtClean="0"/>
              <a:t>First</a:t>
            </a:r>
            <a:r>
              <a:rPr lang="en-US" sz="1800" dirty="0"/>
              <a:t>, there may be disparities between the transferor's adjusted basis in the partnership interest or S corporation stock and the transferor's share of the entity's adjusted basis in the underlying properties. </a:t>
            </a:r>
            <a:endParaRPr lang="en-US" sz="1800" dirty="0" smtClean="0"/>
          </a:p>
          <a:p>
            <a:pPr lvl="1"/>
            <a:r>
              <a:rPr lang="en-US" sz="1800" dirty="0" smtClean="0"/>
              <a:t>Second</a:t>
            </a:r>
            <a:r>
              <a:rPr lang="en-US" sz="1800" dirty="0"/>
              <a:t>, the sales price of the interest may not reflect the proportionate share of the underlying properties' fair market value with respect to the interest sold.</a:t>
            </a:r>
          </a:p>
        </p:txBody>
      </p:sp>
      <p:sp>
        <p:nvSpPr>
          <p:cNvPr id="4" name="Title 3"/>
          <p:cNvSpPr>
            <a:spLocks noGrp="1"/>
          </p:cNvSpPr>
          <p:nvPr>
            <p:ph type="title"/>
          </p:nvPr>
        </p:nvSpPr>
        <p:spPr>
          <a:xfrm>
            <a:off x="457200" y="364758"/>
            <a:ext cx="8229600" cy="830997"/>
          </a:xfrm>
        </p:spPr>
        <p:txBody>
          <a:bodyPr/>
          <a:lstStyle/>
          <a:p>
            <a:r>
              <a:rPr lang="en-US" sz="2400" b="1" i="1" dirty="0"/>
              <a:t>Disposition of an active </a:t>
            </a:r>
            <a:r>
              <a:rPr lang="en-US" sz="2400" b="1" i="1" dirty="0" smtClean="0"/>
              <a:t>Interest </a:t>
            </a:r>
            <a:r>
              <a:rPr lang="en-US" sz="2400" b="1" i="1" dirty="0"/>
              <a:t>in partnerships and S corporations.</a:t>
            </a:r>
            <a:endParaRPr lang="en-US"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758"/>
            <a:ext cx="8229600" cy="830997"/>
          </a:xfrm>
        </p:spPr>
        <p:txBody>
          <a:bodyPr/>
          <a:lstStyle/>
          <a:p>
            <a:r>
              <a:rPr lang="en-US" sz="2400" b="1" i="1" dirty="0"/>
              <a:t>Disposition of an active Interest in partnerships and S corporations.</a:t>
            </a:r>
            <a:endParaRPr lang="en-US" sz="2400" dirty="0"/>
          </a:p>
        </p:txBody>
      </p:sp>
      <p:sp>
        <p:nvSpPr>
          <p:cNvPr id="3" name="Content Placeholder 2"/>
          <p:cNvSpPr>
            <a:spLocks noGrp="1"/>
          </p:cNvSpPr>
          <p:nvPr>
            <p:ph idx="1"/>
          </p:nvPr>
        </p:nvSpPr>
        <p:spPr>
          <a:xfrm>
            <a:off x="457200" y="1371600"/>
            <a:ext cx="8229600" cy="4419600"/>
          </a:xfrm>
        </p:spPr>
        <p:txBody>
          <a:bodyPr/>
          <a:lstStyle/>
          <a:p>
            <a:r>
              <a:rPr lang="en-US" sz="2000" dirty="0"/>
              <a:t>To achieve parity between an interest sale and an asset sale, Code Sec. 1411(c)(4) must be applied on a property-by-property basis, which requires a determination of how the property was held in order to determine whether the gain or loss to the transferor from the hypothetical disposition of such property would have been gain or loss subject </a:t>
            </a:r>
            <a:r>
              <a:rPr lang="en-US" sz="2000" dirty="0" smtClean="0"/>
              <a:t>NII tax.</a:t>
            </a:r>
          </a:p>
          <a:p>
            <a:r>
              <a:rPr lang="en-US" sz="2000" dirty="0"/>
              <a:t>The proposed regulations provide that, for purposes of Code Sec. 1411(c)(4), a transferor computes the gain or loss from the sale of the underlying properties of the partnership or S corporation using a deemed asset sale method (Deemed Sale), and then determines if, based on the Deemed Sale, there is an adjustment (either positive or negative) to the transferor's gain or loss on the disposition of the partnership or S corporation interest for purposes of determining if there is investment income.</a:t>
            </a:r>
            <a:r>
              <a:rPr lang="en-US" sz="2000" dirty="0" smtClean="0"/>
              <a:t>to </a:t>
            </a:r>
            <a:r>
              <a:rPr lang="en-US" sz="2000" dirty="0"/>
              <a:t>tax under Code Sec. 1411.</a:t>
            </a:r>
          </a:p>
        </p:txBody>
      </p:sp>
    </p:spTree>
    <p:extLst>
      <p:ext uri="{BB962C8B-B14F-4D97-AF65-F5344CB8AC3E}">
        <p14:creationId xmlns:p14="http://schemas.microsoft.com/office/powerpoint/2010/main" val="26224412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515"/>
            <a:ext cx="8382000" cy="646331"/>
          </a:xfrm>
        </p:spPr>
        <p:txBody>
          <a:bodyPr/>
          <a:lstStyle/>
          <a:p>
            <a:pPr>
              <a:lnSpc>
                <a:spcPct val="100000"/>
              </a:lnSpc>
            </a:pPr>
            <a:r>
              <a:rPr lang="en-US" dirty="0" smtClean="0"/>
              <a:t>Agenda</a:t>
            </a:r>
            <a:endParaRPr lang="en-US" dirty="0"/>
          </a:p>
        </p:txBody>
      </p:sp>
      <p:sp>
        <p:nvSpPr>
          <p:cNvPr id="3" name="Content Placeholder 2"/>
          <p:cNvSpPr>
            <a:spLocks noGrp="1"/>
          </p:cNvSpPr>
          <p:nvPr>
            <p:ph idx="1"/>
          </p:nvPr>
        </p:nvSpPr>
        <p:spPr>
          <a:xfrm>
            <a:off x="609600" y="1066800"/>
            <a:ext cx="8229600" cy="4343400"/>
          </a:xfrm>
        </p:spPr>
        <p:txBody>
          <a:bodyPr/>
          <a:lstStyle/>
          <a:p>
            <a:endParaRPr lang="en-US" sz="2400" b="1" dirty="0" smtClean="0"/>
          </a:p>
          <a:p>
            <a:r>
              <a:rPr lang="en-US" b="1" dirty="0" smtClean="0"/>
              <a:t>Overview of Net Investment Income</a:t>
            </a:r>
          </a:p>
          <a:p>
            <a:endParaRPr lang="en-US" b="1" dirty="0" smtClean="0"/>
          </a:p>
          <a:p>
            <a:r>
              <a:rPr lang="en-US" sz="2400" b="1" dirty="0" smtClean="0"/>
              <a:t>How the tax effects individuals, trust, and estates</a:t>
            </a:r>
          </a:p>
          <a:p>
            <a:endParaRPr lang="en-US" sz="2400" b="1" dirty="0" smtClean="0"/>
          </a:p>
          <a:p>
            <a:r>
              <a:rPr lang="en-US" sz="2400" b="1" dirty="0" smtClean="0"/>
              <a:t>Interaction with 469</a:t>
            </a:r>
          </a:p>
          <a:p>
            <a:endParaRPr lang="en-US" b="1" dirty="0" smtClean="0"/>
          </a:p>
          <a:p>
            <a:r>
              <a:rPr lang="en-US" sz="2400" b="1" dirty="0" smtClean="0"/>
              <a:t>Sale of an interest </a:t>
            </a:r>
            <a:r>
              <a:rPr lang="en-US" sz="2400" b="1" smtClean="0"/>
              <a:t>in an active </a:t>
            </a:r>
            <a:r>
              <a:rPr lang="en-US" sz="2400" b="1" dirty="0" smtClean="0"/>
              <a:t>trade or business</a:t>
            </a:r>
          </a:p>
          <a:p>
            <a:pPr lvl="1"/>
            <a:endParaRPr lang="en-US" sz="2100" dirty="0" smtClean="0"/>
          </a:p>
          <a:p>
            <a:pPr lvl="1"/>
            <a:endParaRPr lang="en-US" sz="21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395288"/>
            <a:ext cx="8229600" cy="769937"/>
          </a:xfrm>
        </p:spPr>
        <p:txBody>
          <a:bodyPr/>
          <a:lstStyle/>
          <a:p>
            <a:r>
              <a:rPr lang="en-US" sz="4400" dirty="0" smtClean="0"/>
              <a:t>Questions?</a:t>
            </a:r>
          </a:p>
        </p:txBody>
      </p:sp>
      <p:pic>
        <p:nvPicPr>
          <p:cNvPr id="7171" name="Picture 4" descr="C:\Users\swilliams\AppData\Local\Microsoft\Windows\Temporary Internet Files\Content.IE5\FQF7J5DH\MC900441498[1].png"/>
          <p:cNvPicPr>
            <a:picLocks noChangeAspect="1" noChangeArrowheads="1"/>
          </p:cNvPicPr>
          <p:nvPr/>
        </p:nvPicPr>
        <p:blipFill>
          <a:blip r:embed="rId3"/>
          <a:srcRect/>
          <a:stretch>
            <a:fillRect/>
          </a:stretch>
        </p:blipFill>
        <p:spPr bwMode="auto">
          <a:xfrm>
            <a:off x="2819400" y="1752600"/>
            <a:ext cx="36576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743200" y="304800"/>
            <a:ext cx="6019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atin typeface="Calibri" pitchFamily="34" charset="0"/>
                <a:cs typeface="Calibri" pitchFamily="34" charset="0"/>
              </a:rPr>
              <a:t>Bill Hattox</a:t>
            </a:r>
            <a:r>
              <a:rPr kumimoji="0" lang="en-US" sz="1000" b="0" i="0" u="none" strike="noStrike" cap="none" normalizeH="0" baseline="0" dirty="0" smtClean="0">
                <a:ln>
                  <a:noFill/>
                </a:ln>
                <a:solidFill>
                  <a:srgbClr val="000000"/>
                </a:solidFill>
                <a:effectLst/>
                <a:latin typeface="Calibri" pitchFamily="34" charset="0"/>
                <a:cs typeface="Calibri" pitchFamily="34" charset="0"/>
              </a:rPr>
              <a:t/>
            </a:r>
            <a:br>
              <a:rPr kumimoji="0" lang="en-US" sz="1000" b="0" i="0" u="none" strike="noStrike" cap="none" normalizeH="0" baseline="0" dirty="0" smtClean="0">
                <a:ln>
                  <a:noFill/>
                </a:ln>
                <a:solidFill>
                  <a:srgbClr val="000000"/>
                </a:solidFill>
                <a:effectLst/>
                <a:latin typeface="Calibri" pitchFamily="34" charset="0"/>
                <a:cs typeface="Calibri" pitchFamily="34" charset="0"/>
              </a:rPr>
            </a:br>
            <a:r>
              <a:rPr lang="en-US" sz="1050" b="1" dirty="0" smtClean="0">
                <a:solidFill>
                  <a:srgbClr val="0070C0"/>
                </a:solidFill>
                <a:latin typeface="Calibri" pitchFamily="34" charset="0"/>
                <a:cs typeface="Calibri" pitchFamily="34" charset="0"/>
              </a:rPr>
              <a:t>Travis Wolff, LLP  –  Senior Tax Manager</a:t>
            </a:r>
            <a:endParaRPr kumimoji="0" lang="en-US" sz="1000" b="0" i="0" u="none" strike="noStrike" cap="none" normalizeH="0" baseline="0" dirty="0" smtClean="0">
              <a:ln>
                <a:noFill/>
              </a:ln>
              <a:solidFill>
                <a:srgbClr val="000000"/>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Calibri" pitchFamily="34" charset="0"/>
            </a:endParaRPr>
          </a:p>
          <a:p>
            <a:r>
              <a:rPr lang="en-US" sz="1000" dirty="0" smtClean="0">
                <a:latin typeface="Calibri" pitchFamily="34" charset="0"/>
                <a:cs typeface="Calibri" pitchFamily="34" charset="0"/>
              </a:rPr>
              <a:t>Bill has over 20 years of progressive international, multi-state corporate and partnership tax experience. He has built, reorganized and directed both in-house and public accounting tax departments. He has extensive experience in mergers, acquisitions and reorganizations of companies and partnerships, with an emphasis of saving federal and state income taxes. He is well versed in international and multi-state taxation issues/laws and has successfully managed and negotiated numerous IRS, FTB, and other state tax audits.</a:t>
            </a:r>
          </a:p>
          <a:p>
            <a:endParaRPr lang="en-US" sz="1000" dirty="0" smtClean="0">
              <a:latin typeface="Calibri" pitchFamily="34" charset="0"/>
              <a:cs typeface="Calibri" pitchFamily="34" charset="0"/>
            </a:endParaRPr>
          </a:p>
          <a:p>
            <a:r>
              <a:rPr lang="en-US" sz="1000" dirty="0" smtClean="0">
                <a:latin typeface="Calibri" pitchFamily="34" charset="0"/>
                <a:cs typeface="Calibri" pitchFamily="34" charset="0"/>
              </a:rPr>
              <a:t>Bill is a Senior Manager in the Business Tax group of TravisWolff. Prior to joining the Firm, he held senior manager positions in the tax firms of Weaver, LLP and </a:t>
            </a:r>
            <a:r>
              <a:rPr lang="en-US" sz="1000" dirty="0" err="1" smtClean="0">
                <a:latin typeface="Calibri" pitchFamily="34" charset="0"/>
                <a:cs typeface="Calibri" pitchFamily="34" charset="0"/>
              </a:rPr>
              <a:t>Squar</a:t>
            </a:r>
            <a:r>
              <a:rPr lang="en-US" sz="1000" dirty="0" smtClean="0">
                <a:latin typeface="Calibri" pitchFamily="34" charset="0"/>
                <a:cs typeface="Calibri" pitchFamily="34" charset="0"/>
              </a:rPr>
              <a:t> Milner.  His brings with him additional tax director experience from Watson Pharmaceuticals, Inc., Wyle Laboratories, Inc., and Edison Mission Energy Company. He is a graduate of University of Texas at San Antonio where he earned a Bachelors Degree in Business, with an emphasis in Accounting.</a:t>
            </a:r>
          </a:p>
          <a:p>
            <a:r>
              <a:rPr lang="en-US" sz="1000" dirty="0" smtClean="0">
                <a:latin typeface="Calibri" pitchFamily="34" charset="0"/>
                <a:cs typeface="Calibri" pitchFamily="34"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Calibri" pitchFamily="34" charset="0"/>
              </a:rPr>
              <a:t/>
            </a:r>
            <a:br>
              <a:rPr kumimoji="0" lang="en-US" sz="1000" b="1" i="0" u="none" strike="noStrike" cap="none" normalizeH="0" baseline="0" dirty="0" smtClean="0">
                <a:ln>
                  <a:noFill/>
                </a:ln>
                <a:solidFill>
                  <a:schemeClr val="tx1"/>
                </a:solidFill>
                <a:effectLst/>
                <a:latin typeface="Calibri" pitchFamily="34" charset="0"/>
                <a:cs typeface="Calibri" pitchFamily="34" charset="0"/>
              </a:rPr>
            </a:br>
            <a:r>
              <a:rPr kumimoji="0" lang="en-US" sz="1000" b="1" i="0" u="none" strike="noStrike" cap="none" normalizeH="0" baseline="0" dirty="0" smtClean="0">
                <a:ln>
                  <a:noFill/>
                </a:ln>
                <a:solidFill>
                  <a:schemeClr val="tx1"/>
                </a:solidFill>
                <a:effectLst/>
                <a:latin typeface="Calibri" pitchFamily="34" charset="0"/>
                <a:cs typeface="Calibri" pitchFamily="34" charset="0"/>
              </a:rPr>
              <a:t>Certifications</a:t>
            </a:r>
          </a:p>
          <a:p>
            <a:pPr>
              <a:lnSpc>
                <a:spcPts val="900"/>
              </a:lnSpc>
              <a:spcAft>
                <a:spcPts val="600"/>
              </a:spcAft>
              <a:buClr>
                <a:srgbClr val="0070C0"/>
              </a:buClr>
              <a:buFont typeface="Wingdings" pitchFamily="2" charset="2"/>
              <a:buChar char="§"/>
            </a:pPr>
            <a:r>
              <a:rPr lang="en-US" sz="1000" dirty="0" smtClean="0">
                <a:solidFill>
                  <a:schemeClr val="tx1"/>
                </a:solidFill>
                <a:latin typeface="Calibri" pitchFamily="34" charset="0"/>
                <a:cs typeface="Calibri" pitchFamily="34" charset="0"/>
              </a:rPr>
              <a:t>  Certified Public Accountant (CPA), Texas</a:t>
            </a:r>
          </a:p>
          <a:p>
            <a:pPr>
              <a:lnSpc>
                <a:spcPts val="900"/>
              </a:lnSpc>
              <a:spcAft>
                <a:spcPts val="600"/>
              </a:spcAft>
              <a:buClr>
                <a:srgbClr val="0070C0"/>
              </a:buClr>
              <a:buFont typeface="Wingdings" pitchFamily="2" charset="2"/>
              <a:buChar char="§"/>
            </a:pPr>
            <a:r>
              <a:rPr lang="en-US" sz="1000" dirty="0" smtClean="0">
                <a:latin typeface="Calibri" pitchFamily="34" charset="0"/>
                <a:cs typeface="Calibri" pitchFamily="34" charset="0"/>
              </a:rPr>
              <a:t>  Certified Public Accountant (CPA), California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Calibri" pitchFamily="34" charset="0"/>
              </a:rPr>
              <a:t>Education</a:t>
            </a:r>
          </a:p>
          <a:p>
            <a:pPr>
              <a:lnSpc>
                <a:spcPts val="900"/>
              </a:lnSpc>
              <a:spcAft>
                <a:spcPts val="600"/>
              </a:spcAft>
              <a:buClr>
                <a:srgbClr val="0070C0"/>
              </a:buClr>
              <a:buFont typeface="Wingdings" pitchFamily="2" charset="2"/>
              <a:buChar char="§"/>
            </a:pPr>
            <a:r>
              <a:rPr lang="en-US" sz="1000" dirty="0" smtClean="0">
                <a:latin typeface="Calibri" pitchFamily="34" charset="0"/>
                <a:cs typeface="Calibri" pitchFamily="34" charset="0"/>
              </a:rPr>
              <a:t>  BAA</a:t>
            </a:r>
            <a:r>
              <a:rPr lang="en-US" sz="1000" dirty="0" smtClean="0">
                <a:solidFill>
                  <a:schemeClr val="tx1"/>
                </a:solidFill>
                <a:latin typeface="Calibri" pitchFamily="34" charset="0"/>
                <a:cs typeface="Calibri" pitchFamily="34" charset="0"/>
              </a:rPr>
              <a:t>, University of Texas at San Antonio</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Calibri" pitchFamily="34" charset="0"/>
              </a:rPr>
              <a:t>Professional &amp; Community Involvement </a:t>
            </a:r>
          </a:p>
          <a:p>
            <a:pPr>
              <a:lnSpc>
                <a:spcPts val="900"/>
              </a:lnSpc>
              <a:spcAft>
                <a:spcPts val="600"/>
              </a:spcAft>
              <a:buClr>
                <a:srgbClr val="0070C0"/>
              </a:buClr>
              <a:buFont typeface="Wingdings" pitchFamily="2" charset="2"/>
              <a:buChar char="§"/>
            </a:pPr>
            <a:r>
              <a:rPr lang="en-US" sz="1000" dirty="0" smtClean="0">
                <a:solidFill>
                  <a:schemeClr val="tx1"/>
                </a:solidFill>
                <a:latin typeface="Calibri" pitchFamily="34" charset="0"/>
                <a:cs typeface="Calibri" pitchFamily="34" charset="0"/>
              </a:rPr>
              <a:t>  </a:t>
            </a:r>
            <a:r>
              <a:rPr lang="en-US" sz="1000" dirty="0" smtClean="0">
                <a:latin typeface="Calibri" pitchFamily="34" charset="0"/>
                <a:cs typeface="Calibri" pitchFamily="34" charset="0"/>
              </a:rPr>
              <a:t>American Institute of Certified Public Accountants (Member)</a:t>
            </a:r>
          </a:p>
          <a:p>
            <a:pPr>
              <a:lnSpc>
                <a:spcPts val="900"/>
              </a:lnSpc>
              <a:spcAft>
                <a:spcPts val="600"/>
              </a:spcAft>
              <a:buClr>
                <a:srgbClr val="0070C0"/>
              </a:buClr>
              <a:buFont typeface="Wingdings" pitchFamily="2" charset="2"/>
              <a:buChar char="§"/>
            </a:pPr>
            <a:r>
              <a:rPr lang="en-US" sz="1000" dirty="0" smtClean="0">
                <a:latin typeface="Calibri" pitchFamily="34" charset="0"/>
                <a:cs typeface="Calibri" pitchFamily="34" charset="0"/>
              </a:rPr>
              <a:t>  Texas Society of Certified Public Accountants (Member)</a:t>
            </a:r>
          </a:p>
          <a:p>
            <a:pPr lvl="0">
              <a:spcAft>
                <a:spcPts val="600"/>
              </a:spcAft>
            </a:pPr>
            <a:endParaRPr lang="en-US" sz="1000" b="1" dirty="0" smtClean="0">
              <a:latin typeface="Calibri" pitchFamily="34" charset="0"/>
              <a:cs typeface="Calibri" pitchFamily="34" charset="0"/>
            </a:endParaRPr>
          </a:p>
          <a:p>
            <a:pPr lvl="0">
              <a:spcAft>
                <a:spcPts val="600"/>
              </a:spcAft>
            </a:pPr>
            <a:r>
              <a:rPr lang="en-US" sz="1000" b="1" dirty="0" smtClean="0">
                <a:latin typeface="Calibri" pitchFamily="34" charset="0"/>
                <a:cs typeface="Calibri" pitchFamily="34" charset="0"/>
              </a:rPr>
              <a:t>Publications &amp; Professional Articles </a:t>
            </a:r>
          </a:p>
          <a:p>
            <a:pPr>
              <a:lnSpc>
                <a:spcPts val="900"/>
              </a:lnSpc>
              <a:spcAft>
                <a:spcPts val="600"/>
              </a:spcAft>
              <a:buClr>
                <a:srgbClr val="0070C0"/>
              </a:buClr>
              <a:buFont typeface="Wingdings" pitchFamily="2" charset="2"/>
              <a:buChar char="§"/>
            </a:pPr>
            <a:r>
              <a:rPr lang="en-US" sz="1000" dirty="0" smtClean="0">
                <a:latin typeface="Calibri" pitchFamily="34" charset="0"/>
                <a:cs typeface="Calibri" pitchFamily="34" charset="0"/>
              </a:rPr>
              <a:t>  The Tax Advisor, “Potential Tax Changes Await Investors in 2013,” August 2012</a:t>
            </a:r>
          </a:p>
        </p:txBody>
      </p:sp>
      <p:sp>
        <p:nvSpPr>
          <p:cNvPr id="4" name="Text Box 3"/>
          <p:cNvSpPr txBox="1">
            <a:spLocks noChangeArrowheads="1"/>
          </p:cNvSpPr>
          <p:nvPr/>
        </p:nvSpPr>
        <p:spPr bwMode="auto">
          <a:xfrm>
            <a:off x="1066800" y="2362200"/>
            <a:ext cx="1372857" cy="307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15950 N. Dallas Parkway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Suite 600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Dallas, Texas 75248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972.590.5382 direct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972.490.4120 fax</a:t>
            </a:r>
          </a:p>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latin typeface="Arial" pitchFamily="34" charset="0"/>
                <a:cs typeface="Arial" pitchFamily="34" charset="0"/>
              </a:rPr>
              <a:t>bhattox</a:t>
            </a:r>
            <a:r>
              <a:rPr kumimoji="0" lang="en-US" sz="800" b="0" i="0" u="none" strike="noStrike" cap="none" normalizeH="0" baseline="0" dirty="0" smtClean="0">
                <a:ln>
                  <a:noFill/>
                </a:ln>
                <a:solidFill>
                  <a:schemeClr val="tx1"/>
                </a:solidFill>
                <a:effectLst/>
                <a:latin typeface="Arial" pitchFamily="34" charset="0"/>
                <a:cs typeface="Arial" pitchFamily="34" charset="0"/>
              </a:rPr>
              <a:t>@traviswolff.com</a:t>
            </a:r>
            <a:r>
              <a:rPr kumimoji="0" lang="en-US" sz="1200" b="0" i="0" u="none" strike="noStrike" cap="none" normalizeH="0" baseline="0" dirty="0" smtClean="0">
                <a:ln>
                  <a:noFill/>
                </a:ln>
                <a:solidFill>
                  <a:srgbClr val="000000"/>
                </a:solidFill>
                <a:effectLst/>
                <a:latin typeface="Calibri"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7" name="Picture 3" descr="http://m.c.lnkd.licdn.com/media/p/2/000/19e/2d1/2c3adaf.jpg"/>
          <p:cNvPicPr>
            <a:picLocks noChangeAspect="1" noChangeArrowheads="1"/>
          </p:cNvPicPr>
          <p:nvPr/>
        </p:nvPicPr>
        <p:blipFill>
          <a:blip r:embed="rId2"/>
          <a:stretch>
            <a:fillRect/>
          </a:stretch>
        </p:blipFill>
        <p:spPr bwMode="auto">
          <a:xfrm>
            <a:off x="1066800" y="381000"/>
            <a:ext cx="1295400" cy="1295400"/>
          </a:xfrm>
          <a:prstGeom prst="rect">
            <a:avLst/>
          </a:prstGeom>
          <a:noFill/>
          <a:ln>
            <a:solidFill>
              <a:schemeClr val="bg1">
                <a:lumMod val="85000"/>
              </a:schemeClr>
            </a:solidFill>
          </a:ln>
        </p:spPr>
      </p:pic>
      <p:pic>
        <p:nvPicPr>
          <p:cNvPr id="6" name="Picture 2"/>
          <p:cNvPicPr>
            <a:picLocks noChangeAspect="1" noChangeArrowheads="1"/>
          </p:cNvPicPr>
          <p:nvPr/>
        </p:nvPicPr>
        <p:blipFill>
          <a:blip r:embed="rId3"/>
          <a:stretch>
            <a:fillRect/>
          </a:stretch>
        </p:blipFill>
        <p:spPr bwMode="auto">
          <a:xfrm>
            <a:off x="1066800" y="1828560"/>
            <a:ext cx="1295400" cy="41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685800" y="2473325"/>
            <a:ext cx="7772400" cy="784225"/>
          </a:xfrm>
        </p:spPr>
        <p:txBody>
          <a:bodyPr/>
          <a:lstStyle/>
          <a:p>
            <a:r>
              <a:rPr lang="en-US" dirty="0" smtClean="0"/>
              <a:t>Contact me…</a:t>
            </a:r>
          </a:p>
        </p:txBody>
      </p:sp>
      <p:sp>
        <p:nvSpPr>
          <p:cNvPr id="8195" name="Subtitle 3"/>
          <p:cNvSpPr>
            <a:spLocks noGrp="1"/>
          </p:cNvSpPr>
          <p:nvPr>
            <p:ph type="subTitle" idx="1"/>
          </p:nvPr>
        </p:nvSpPr>
        <p:spPr/>
        <p:txBody>
          <a:bodyPr/>
          <a:lstStyle/>
          <a:p>
            <a:endParaRPr lang="en-US" dirty="0" smtClean="0"/>
          </a:p>
          <a:p>
            <a:r>
              <a:rPr lang="en-US" sz="2800" b="1" dirty="0" smtClean="0"/>
              <a:t>Bill Hattox, CPA</a:t>
            </a:r>
            <a:r>
              <a:rPr lang="en-US" dirty="0" smtClean="0"/>
              <a:t/>
            </a:r>
            <a:br>
              <a:rPr lang="en-US" dirty="0" smtClean="0"/>
            </a:br>
            <a:r>
              <a:rPr lang="en-US" dirty="0" smtClean="0"/>
              <a:t>972.590.5382  |  bhattox@traviswolff.com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Net Investment Income tax</a:t>
            </a:r>
            <a:endParaRPr lang="en-US" dirty="0"/>
          </a:p>
        </p:txBody>
      </p:sp>
      <p:sp>
        <p:nvSpPr>
          <p:cNvPr id="3" name="Content Placeholder 2"/>
          <p:cNvSpPr>
            <a:spLocks noGrp="1"/>
          </p:cNvSpPr>
          <p:nvPr>
            <p:ph idx="1"/>
          </p:nvPr>
        </p:nvSpPr>
        <p:spPr/>
        <p:txBody>
          <a:bodyPr/>
          <a:lstStyle/>
          <a:p>
            <a:endParaRPr lang="en-US" sz="2000" dirty="0" smtClean="0"/>
          </a:p>
          <a:p>
            <a:r>
              <a:rPr lang="en-US" sz="2000" dirty="0"/>
              <a:t>Enacted by the Health Care and Education Reconciliation act of 2010</a:t>
            </a:r>
          </a:p>
          <a:p>
            <a:r>
              <a:rPr lang="en-US" sz="2000" dirty="0" smtClean="0"/>
              <a:t>P.L. 111-152 imposes a tax on individual, estates, trust </a:t>
            </a:r>
          </a:p>
          <a:p>
            <a:pPr lvl="1"/>
            <a:r>
              <a:rPr lang="en-US" sz="2000" dirty="0" smtClean="0"/>
              <a:t>Does not apply to C-corporations</a:t>
            </a:r>
          </a:p>
          <a:p>
            <a:pPr lvl="1"/>
            <a:r>
              <a:rPr lang="en-US" sz="2000" dirty="0"/>
              <a:t>This is a surtax that certain higher-income taxpayers may owe in addition to their income tax or alternative minimum tax. </a:t>
            </a:r>
            <a:endParaRPr lang="en-US" sz="2000" dirty="0" smtClean="0"/>
          </a:p>
          <a:p>
            <a:r>
              <a:rPr lang="en-US" sz="2000" dirty="0" smtClean="0"/>
              <a:t>The rate is 3.8% of net investment income over modified adjusted gross income “MAGI”</a:t>
            </a:r>
          </a:p>
          <a:p>
            <a:r>
              <a:rPr lang="en-US" sz="2000" dirty="0" smtClean="0"/>
              <a:t>Created a new tax form to report on: Form 8960</a:t>
            </a:r>
          </a:p>
          <a:p>
            <a:r>
              <a:rPr lang="en-US" sz="2000" dirty="0" smtClean="0"/>
              <a:t>There are income exceptions to the tax</a:t>
            </a:r>
          </a:p>
          <a:p>
            <a:endParaRPr lang="en-US" dirty="0" smtClean="0"/>
          </a:p>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297362"/>
          </a:xfrm>
        </p:spPr>
        <p:txBody>
          <a:bodyPr/>
          <a:lstStyle/>
          <a:p>
            <a:r>
              <a:rPr lang="en-US" sz="2000" dirty="0" smtClean="0"/>
              <a:t>Gross </a:t>
            </a:r>
            <a:r>
              <a:rPr lang="en-US" sz="2000" dirty="0"/>
              <a:t>income from interest, dividends, annuities, royalties and rents, unless such income is derived in the ordinary course of a trade or business which is </a:t>
            </a:r>
            <a:r>
              <a:rPr lang="en-US" sz="2000" dirty="0" smtClean="0"/>
              <a:t>non-passive </a:t>
            </a:r>
            <a:r>
              <a:rPr lang="en-US" sz="2000" dirty="0"/>
              <a:t>with respect to the taxpayer or is derived from trade or business of trading financial instruments or commodities</a:t>
            </a:r>
            <a:r>
              <a:rPr lang="en-US" sz="2000" dirty="0" smtClean="0"/>
              <a:t>;</a:t>
            </a:r>
          </a:p>
          <a:p>
            <a:endParaRPr lang="en-US" sz="2000" dirty="0"/>
          </a:p>
          <a:p>
            <a:r>
              <a:rPr lang="en-US" sz="2000" dirty="0" smtClean="0"/>
              <a:t>Other </a:t>
            </a:r>
            <a:r>
              <a:rPr lang="en-US" sz="2000" dirty="0"/>
              <a:t>gross income from either: (a) a trade or business that is a passive activity with respect to the taxpayer, or (b) a trade or business trading in financial investments or commodities; </a:t>
            </a:r>
            <a:r>
              <a:rPr lang="en-US" sz="2000" dirty="0" smtClean="0"/>
              <a:t>and</a:t>
            </a:r>
          </a:p>
          <a:p>
            <a:endParaRPr lang="en-US" sz="2000" dirty="0"/>
          </a:p>
          <a:p>
            <a:r>
              <a:rPr lang="en-US" sz="2000" dirty="0" smtClean="0"/>
              <a:t>Net </a:t>
            </a:r>
            <a:r>
              <a:rPr lang="en-US" sz="2000" dirty="0"/>
              <a:t>gain included in computing taxable income that is attributable to the disposition of property other than property held in an active trade or business ( Code Sec. 1411(c)(1); Reg. §1.1411-4(a)).</a:t>
            </a:r>
            <a:endParaRPr lang="en-US" sz="2000" dirty="0" smtClean="0">
              <a:solidFill>
                <a:schemeClr val="tx1">
                  <a:lumMod val="50000"/>
                </a:schemeClr>
              </a:solidFill>
            </a:endParaRPr>
          </a:p>
          <a:p>
            <a:endParaRPr lang="en-US" dirty="0"/>
          </a:p>
        </p:txBody>
      </p:sp>
      <p:sp>
        <p:nvSpPr>
          <p:cNvPr id="4" name="Title 3"/>
          <p:cNvSpPr>
            <a:spLocks noGrp="1"/>
          </p:cNvSpPr>
          <p:nvPr>
            <p:ph type="title"/>
          </p:nvPr>
        </p:nvSpPr>
        <p:spPr>
          <a:xfrm>
            <a:off x="457200" y="457091"/>
            <a:ext cx="8229600" cy="646331"/>
          </a:xfrm>
        </p:spPr>
        <p:txBody>
          <a:bodyPr/>
          <a:lstStyle/>
          <a:p>
            <a:r>
              <a:rPr lang="en-US" dirty="0"/>
              <a:t>Net Investment income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615"/>
            <a:ext cx="8382000" cy="646331"/>
          </a:xfrm>
        </p:spPr>
        <p:txBody>
          <a:bodyPr/>
          <a:lstStyle/>
          <a:p>
            <a:pPr>
              <a:lnSpc>
                <a:spcPct val="100000"/>
              </a:lnSpc>
            </a:pPr>
            <a:r>
              <a:rPr lang="en-US" dirty="0" smtClean="0"/>
              <a:t>Net Investment income Exceptions</a:t>
            </a:r>
            <a:endParaRPr lang="en-US" dirty="0"/>
          </a:p>
        </p:txBody>
      </p:sp>
      <p:sp>
        <p:nvSpPr>
          <p:cNvPr id="3" name="Content Placeholder 2"/>
          <p:cNvSpPr>
            <a:spLocks noGrp="1"/>
          </p:cNvSpPr>
          <p:nvPr>
            <p:ph idx="1"/>
          </p:nvPr>
        </p:nvSpPr>
        <p:spPr>
          <a:xfrm>
            <a:off x="609600" y="1066800"/>
            <a:ext cx="6553200" cy="4800600"/>
          </a:xfrm>
        </p:spPr>
        <p:txBody>
          <a:bodyPr/>
          <a:lstStyle/>
          <a:p>
            <a:endParaRPr lang="en-US" sz="2400" b="1" dirty="0" smtClean="0"/>
          </a:p>
          <a:p>
            <a:r>
              <a:rPr lang="en-US" dirty="0"/>
              <a:t>Certain types of income are excluded from the definition of net investment income:</a:t>
            </a:r>
          </a:p>
          <a:p>
            <a:pPr lvl="1"/>
            <a:r>
              <a:rPr lang="en-US" dirty="0"/>
              <a:t>Self-employment income (</a:t>
            </a:r>
            <a:r>
              <a:rPr lang="en-US" dirty="0" smtClean="0"/>
              <a:t>subject </a:t>
            </a:r>
            <a:r>
              <a:rPr lang="en-US" dirty="0"/>
              <a:t>to the 0.9% Medicare supplement tax)</a:t>
            </a:r>
          </a:p>
          <a:p>
            <a:pPr lvl="1"/>
            <a:r>
              <a:rPr lang="en-US" dirty="0"/>
              <a:t>Active trade or business income </a:t>
            </a:r>
          </a:p>
          <a:p>
            <a:pPr lvl="1"/>
            <a:r>
              <a:rPr lang="en-US" dirty="0"/>
              <a:t>Distribution of qualified retirement plans or IRAs</a:t>
            </a:r>
          </a:p>
          <a:p>
            <a:pPr lvl="1"/>
            <a:r>
              <a:rPr lang="en-US" dirty="0" smtClean="0"/>
              <a:t>Interest </a:t>
            </a:r>
            <a:r>
              <a:rPr lang="en-US" dirty="0"/>
              <a:t>on municipal bonds</a:t>
            </a:r>
          </a:p>
          <a:p>
            <a:pPr lvl="1"/>
            <a:r>
              <a:rPr lang="en-US" dirty="0"/>
              <a:t>Excludable portion of gain on primary residence sale</a:t>
            </a:r>
          </a:p>
          <a:p>
            <a:endParaRPr lang="en-US" dirty="0" smtClean="0"/>
          </a:p>
          <a:p>
            <a:pPr lvl="1"/>
            <a:endParaRPr lang="en-US"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543800" cy="4572000"/>
          </a:xfrm>
        </p:spPr>
        <p:txBody>
          <a:bodyPr/>
          <a:lstStyle/>
          <a:p>
            <a:endParaRPr lang="en-US" sz="2400" b="1" dirty="0" smtClean="0"/>
          </a:p>
          <a:p>
            <a:r>
              <a:rPr lang="en-US" dirty="0"/>
              <a:t>Beginning in 2013, individuals must pay a 3.8 percent net investment income tax (net investment income tax), on the lesser of</a:t>
            </a:r>
            <a:r>
              <a:rPr lang="en-US" dirty="0" smtClean="0"/>
              <a:t>:</a:t>
            </a:r>
          </a:p>
          <a:p>
            <a:pPr lvl="1"/>
            <a:r>
              <a:rPr lang="en-US" dirty="0" smtClean="0"/>
              <a:t>(</a:t>
            </a:r>
            <a:r>
              <a:rPr lang="en-US" dirty="0"/>
              <a:t>1) an individual's net investment income for the tax year, </a:t>
            </a:r>
            <a:r>
              <a:rPr lang="en-US" dirty="0" smtClean="0"/>
              <a:t>or</a:t>
            </a:r>
            <a:endParaRPr lang="en-US" dirty="0"/>
          </a:p>
          <a:p>
            <a:pPr lvl="1"/>
            <a:r>
              <a:rPr lang="en-US" dirty="0"/>
              <a:t>(2) </a:t>
            </a:r>
            <a:r>
              <a:rPr lang="en-US" dirty="0" smtClean="0"/>
              <a:t>the excess </a:t>
            </a:r>
            <a:r>
              <a:rPr lang="en-US" dirty="0"/>
              <a:t>of modified adjusted gross income (MAGI) for the tax year over a threshold </a:t>
            </a:r>
            <a:r>
              <a:rPr lang="en-US" dirty="0" smtClean="0"/>
              <a:t>amount</a:t>
            </a:r>
          </a:p>
          <a:p>
            <a:pPr marL="1257300" lvl="4" indent="-342900">
              <a:buFont typeface="Wingdings" pitchFamily="2" charset="2"/>
              <a:buChar char="§"/>
            </a:pPr>
            <a:r>
              <a:rPr lang="en-US" sz="2000" dirty="0"/>
              <a:t>Single taxpayer $200,000</a:t>
            </a:r>
          </a:p>
          <a:p>
            <a:pPr marL="1257300" lvl="4" indent="-342900">
              <a:buFont typeface="Wingdings" pitchFamily="2" charset="2"/>
              <a:buChar char="§"/>
            </a:pPr>
            <a:r>
              <a:rPr lang="en-US" sz="2000" dirty="0"/>
              <a:t>Married filing joint $250,000</a:t>
            </a:r>
          </a:p>
          <a:p>
            <a:pPr lvl="2"/>
            <a:endParaRPr lang="en-US" sz="2000" dirty="0" smtClean="0"/>
          </a:p>
          <a:p>
            <a:endParaRPr lang="en-US" sz="2400" dirty="0" smtClean="0"/>
          </a:p>
        </p:txBody>
      </p:sp>
      <p:sp>
        <p:nvSpPr>
          <p:cNvPr id="4" name="Title 3"/>
          <p:cNvSpPr>
            <a:spLocks noGrp="1"/>
          </p:cNvSpPr>
          <p:nvPr>
            <p:ph type="title"/>
          </p:nvPr>
        </p:nvSpPr>
        <p:spPr>
          <a:xfrm>
            <a:off x="457200" y="487869"/>
            <a:ext cx="8229600" cy="584775"/>
          </a:xfrm>
        </p:spPr>
        <p:txBody>
          <a:bodyPr/>
          <a:lstStyle/>
          <a:p>
            <a:pPr algn="ctr"/>
            <a:r>
              <a:rPr lang="en-US" sz="3200" dirty="0"/>
              <a:t>Modified adjusted gross </a:t>
            </a:r>
            <a:r>
              <a:rPr lang="en-US" sz="3200" dirty="0" smtClean="0"/>
              <a:t>income Individuals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 continued</a:t>
            </a:r>
            <a:endParaRPr lang="en-US" dirty="0"/>
          </a:p>
        </p:txBody>
      </p:sp>
      <p:sp>
        <p:nvSpPr>
          <p:cNvPr id="5" name="Content Placeholder 4"/>
          <p:cNvSpPr>
            <a:spLocks noGrp="1"/>
          </p:cNvSpPr>
          <p:nvPr>
            <p:ph idx="1"/>
          </p:nvPr>
        </p:nvSpPr>
        <p:spPr/>
        <p:txBody>
          <a:bodyPr/>
          <a:lstStyle/>
          <a:p>
            <a:r>
              <a:rPr lang="en-US" dirty="0"/>
              <a:t>MAGI exclusively for net investment income tax</a:t>
            </a:r>
            <a:r>
              <a:rPr lang="en-US" dirty="0" smtClean="0"/>
              <a:t>.</a:t>
            </a:r>
          </a:p>
          <a:p>
            <a:pPr lvl="1"/>
            <a:r>
              <a:rPr lang="en-US" dirty="0" smtClean="0"/>
              <a:t>MAGI </a:t>
            </a:r>
            <a:r>
              <a:rPr lang="en-US" dirty="0"/>
              <a:t>means an individual's adjusted gross </a:t>
            </a:r>
            <a:r>
              <a:rPr lang="en-US" dirty="0" smtClean="0"/>
              <a:t>increased </a:t>
            </a:r>
            <a:r>
              <a:rPr lang="en-US" dirty="0"/>
              <a:t>by otherwise excludable foreign earned income or foreign housing costs under Code Sec. 911 (as reduced by any deduction, exclusions, or credits properly allocable to or chargeable against such foreign earned income) ( Code Sec. 1411(d)). </a:t>
            </a:r>
            <a:endParaRPr lang="en-US" dirty="0" smtClean="0"/>
          </a:p>
          <a:p>
            <a:pPr lvl="1"/>
            <a:r>
              <a:rPr lang="en-US" dirty="0" smtClean="0"/>
              <a:t>For </a:t>
            </a:r>
            <a:r>
              <a:rPr lang="en-US" dirty="0"/>
              <a:t>those taxpayers who do not have foreign earned income or foreign housing costs, MAGI will be the same as adjusted gross </a:t>
            </a:r>
            <a:r>
              <a:rPr lang="en-US" dirty="0" smtClean="0"/>
              <a:t>income</a:t>
            </a:r>
          </a:p>
          <a:p>
            <a:pPr lvl="1"/>
            <a:r>
              <a:rPr lang="en-US" dirty="0"/>
              <a:t>Note that even though some taxable income is not considered net investment income (for example, pension distributions), such income would still count for MAGI purposes.</a:t>
            </a:r>
          </a:p>
          <a:p>
            <a:pPr lvl="1"/>
            <a:endParaRPr lang="en-US" dirty="0" smtClean="0">
              <a:solidFill>
                <a:schemeClr val="tx1">
                  <a:lumMod val="50000"/>
                </a:schemeClr>
              </a:solidFill>
            </a:endParaRPr>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091"/>
            <a:ext cx="8229600" cy="646331"/>
          </a:xfrm>
        </p:spPr>
        <p:txBody>
          <a:bodyPr/>
          <a:lstStyle/>
          <a:p>
            <a:r>
              <a:rPr lang="en-US" dirty="0"/>
              <a:t>Example </a:t>
            </a:r>
          </a:p>
        </p:txBody>
      </p:sp>
      <p:sp>
        <p:nvSpPr>
          <p:cNvPr id="5" name="Content Placeholder 4"/>
          <p:cNvSpPr>
            <a:spLocks noGrp="1"/>
          </p:cNvSpPr>
          <p:nvPr>
            <p:ph idx="1"/>
          </p:nvPr>
        </p:nvSpPr>
        <p:spPr/>
        <p:txBody>
          <a:bodyPr/>
          <a:lstStyle/>
          <a:p>
            <a:r>
              <a:rPr lang="en-US" sz="2000" dirty="0"/>
              <a:t>Married taxpayers, Ann and Joe, sell their residence in 2013 and the sale qualifies for the Code Sec. 121 exclusion of up to $500,000 of net gain. The net gain on the residence sale is $550,000. Their MAGI is $260,000 of salary income before taking the sale of the residence into consideration. Ann and Joe’s net investment income is $50,000 ($550,000 − $500,000 exclusion). The $50,000 net investment income (gain not excluded under Code Sec. 121) must be added to their $260,000 salary for a total MAGI of $310,000. Their MAGI in excess of the $250,000 threshold amount is $60,000. Because the net investment income of $50,000 is less than their $60,000 MAGI, they will pay 3.8% of $50,000, or $1,900, on the $550,000 gain on the sale of their residence.</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091"/>
            <a:ext cx="8229600" cy="646331"/>
          </a:xfrm>
        </p:spPr>
        <p:txBody>
          <a:bodyPr/>
          <a:lstStyle/>
          <a:p>
            <a:r>
              <a:rPr lang="en-US" dirty="0" smtClean="0"/>
              <a:t>Example</a:t>
            </a:r>
            <a:endParaRPr lang="en-US" dirty="0"/>
          </a:p>
        </p:txBody>
      </p:sp>
      <p:sp>
        <p:nvSpPr>
          <p:cNvPr id="5" name="Content Placeholder 4"/>
          <p:cNvSpPr>
            <a:spLocks noGrp="1"/>
          </p:cNvSpPr>
          <p:nvPr>
            <p:ph idx="1"/>
          </p:nvPr>
        </p:nvSpPr>
        <p:spPr/>
        <p:txBody>
          <a:bodyPr>
            <a:normAutofit/>
          </a:bodyPr>
          <a:lstStyle/>
          <a:p>
            <a:r>
              <a:rPr lang="en-US" dirty="0"/>
              <a:t>Sue and Sam, a married couple who file a joint return, collectively earn $270,000 in wages and have $80,000 of net investment income in 2013. Their MAGI is $350,000. For 2013, the couple will incur a 3.8 percent unearned income Medicare contribution tax on the lesser of their: (1) $80,000 of net investment income, or (2) $100,000 ($350,000 − $250,000) MAGI in excess of the $250,000 threshold for married taxpayers filing jointly. Thus, Sue and Sam will incur a $3,040 (.038 × $80,000) unearned income Medicare contribution tax in 2013.</a:t>
            </a:r>
          </a:p>
          <a:p>
            <a:endParaRPr lang="en-US" dirty="0" smtClean="0"/>
          </a:p>
          <a:p>
            <a:pPr lvl="2"/>
            <a:endParaRPr lang="en-US" dirty="0" smtClean="0"/>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72656</TotalTime>
  <Words>3848</Words>
  <Application>Microsoft Office PowerPoint</Application>
  <PresentationFormat>On-screen Show (4:3)</PresentationFormat>
  <Paragraphs>172</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1_Default Design</vt:lpstr>
      <vt:lpstr>Net Investment Income Tax: </vt:lpstr>
      <vt:lpstr>Agenda</vt:lpstr>
      <vt:lpstr>Overview of Net Investment Income tax</vt:lpstr>
      <vt:lpstr>Net Investment income</vt:lpstr>
      <vt:lpstr>Net Investment income Exceptions</vt:lpstr>
      <vt:lpstr>Modified adjusted gross income Individuals</vt:lpstr>
      <vt:lpstr>Individual continued</vt:lpstr>
      <vt:lpstr>Example </vt:lpstr>
      <vt:lpstr>Example</vt:lpstr>
      <vt:lpstr>Modified adjusted gross income Estates and Trusts</vt:lpstr>
      <vt:lpstr>Estates and Trusts</vt:lpstr>
      <vt:lpstr>Ordinary course of a trade or business exception</vt:lpstr>
      <vt:lpstr>Trade or business exception - continued</vt:lpstr>
      <vt:lpstr>Trade or business exception - continued</vt:lpstr>
      <vt:lpstr>Interchange with Section 469</vt:lpstr>
      <vt:lpstr>Section 469 Grouping</vt:lpstr>
      <vt:lpstr>Disposition of an active Interest in partnerships and S corporations.</vt:lpstr>
      <vt:lpstr>Disposition of an active Interest in partnerships and S corporations.</vt:lpstr>
      <vt:lpstr>Disposition of an active Interest in partnerships and S corporations.</vt:lpstr>
      <vt:lpstr>Questions?</vt:lpstr>
      <vt:lpstr>PowerPoint Presentation</vt:lpstr>
      <vt:lpstr>Contact me…</vt:lpstr>
    </vt:vector>
  </TitlesOfParts>
  <Company>PDI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the Best Estate Planning Strategies</dc:title>
  <dc:creator>PDI</dc:creator>
  <cp:lastModifiedBy>OIT</cp:lastModifiedBy>
  <cp:revision>3542</cp:revision>
  <cp:lastPrinted>2009-07-17T15:10:24Z</cp:lastPrinted>
  <dcterms:created xsi:type="dcterms:W3CDTF">2010-09-23T16:27:38Z</dcterms:created>
  <dcterms:modified xsi:type="dcterms:W3CDTF">2014-07-30T23:42:59Z</dcterms:modified>
</cp:coreProperties>
</file>